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56" r:id="rId5"/>
    <p:sldId id="257" r:id="rId6"/>
    <p:sldId id="258" r:id="rId7"/>
    <p:sldId id="264" r:id="rId8"/>
    <p:sldId id="259" r:id="rId9"/>
    <p:sldId id="262" r:id="rId10"/>
    <p:sldId id="263" r:id="rId11"/>
    <p:sldId id="266" r:id="rId12"/>
    <p:sldId id="268" r:id="rId13"/>
    <p:sldId id="269" r:id="rId14"/>
    <p:sldId id="270" r:id="rId15"/>
    <p:sldId id="271" r:id="rId16"/>
  </p:sldIdLst>
  <p:sldSz cx="12192000" cy="6858000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8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CFB82C-5001-4C09-BE67-7845B174CF4D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B6529A-BD8D-4EA2-818D-ED41E7294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502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75484-216B-4905-9386-71D303025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867F3C-9B51-45DD-9029-7597CB8C69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4B833A-8FAB-4857-B51E-A00254CF9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D1A95-8059-447A-8E38-235FE25094B6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BDF859-179C-4D62-85FB-ACFA45976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CA0BFF-15A3-49FF-964D-B8901691D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9EF05-C9EF-487C-A97F-41D2870BD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689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B32C4-5EF9-4C72-82A8-422A830D4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B322D5-CDE9-4288-B0E9-AAFE747B57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458957-7737-4AF9-935D-62950239A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D1A95-8059-447A-8E38-235FE25094B6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5A0DC8-BF3D-43AB-922A-2E08758AD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AFA8C5-9F73-4FBA-A1B3-698E50782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9EF05-C9EF-487C-A97F-41D2870BD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29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39575A-7705-4FE1-B4B4-CF7A3CFD55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CBD1BE-1165-4501-A596-E65D631201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93EA51-8710-4454-B496-6606B25F0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D1A95-8059-447A-8E38-235FE25094B6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F98B30-79B4-4EC8-AFFD-1527ACF7C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CCE72E-545D-4A17-BB9D-AFA479DBE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9EF05-C9EF-487C-A97F-41D2870BD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296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04336-F964-4387-B674-33699FB6C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80439F-5E07-4C1A-90FA-2A1AD515EF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A276C7-95BD-4FD0-990A-8854B61B5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D1A95-8059-447A-8E38-235FE25094B6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D561A9-8FD5-4CA0-8C66-0415BE536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9F1B88-61DC-4FBC-908C-6BE93C94E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9EF05-C9EF-487C-A97F-41D2870BD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33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923AB-BC6C-406F-B7F4-9E063778E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9C1DCF-46CE-4680-A6BE-6FD0067CB7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E7BAA2-736A-4D62-951D-FEAA1F890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D1A95-8059-447A-8E38-235FE25094B6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0494A2-56CE-4056-99DF-517C5DEA9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BB99B5-5ABC-4166-A2E4-598C67EA0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9EF05-C9EF-487C-A97F-41D2870BD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312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E93F9-350D-44BB-9E79-AB93581A5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C146F0-7908-49C7-B4E0-8457EA7540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AF6DAF-BAE6-4A65-9A1A-EDFC197058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6D3FCC-9330-4902-A9FA-9880DD10D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D1A95-8059-447A-8E38-235FE25094B6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2FD42B-C56C-4BEE-B45C-9E433D9F0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556C26-CB77-4B63-AF6B-8994D9261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9EF05-C9EF-487C-A97F-41D2870BD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95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7CD2E-6337-4162-947A-51512D7C1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F5988D-8918-4048-B021-EE77A505E4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8184D9-C35F-4F5A-82D0-835B18D2F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5F0C01-76BD-4E23-9713-B8F51425AE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0D9203-062C-46E8-BAA8-A9F1248C1E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092B3E-D600-45AF-87FB-012C9BD62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D1A95-8059-447A-8E38-235FE25094B6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9C762A-CE0B-40C3-BF44-2A12D1DCB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D809FF-92B1-4773-A6F7-8BBFD2C83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9EF05-C9EF-487C-A97F-41D2870BD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156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82D0B-7B04-4E7B-BA26-EAD267C8F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ACE5AD-DED0-47AD-BBE5-08C5B9C92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D1A95-8059-447A-8E38-235FE25094B6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606933-37F4-42AC-B05D-6BB2F762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78DD69-18A7-442D-85A9-BCE0CD4B3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9EF05-C9EF-487C-A97F-41D2870BD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504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D409B4-4AB4-45D1-8BAA-7BDD5F980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D1A95-8059-447A-8E38-235FE25094B6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945FD8-80BE-4C7D-80D0-E8EE2F85F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A5F058-D67B-4ECF-8010-4453A24B1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9EF05-C9EF-487C-A97F-41D2870BD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421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1AD37-4DDE-4033-A534-97E13FE7A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3F177-38B4-4C0A-AF7F-990A06C5B8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CB960D-90EE-4F9F-ABD7-C465AEF507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373216-B4F1-4027-8294-D5C3BE623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D1A95-8059-447A-8E38-235FE25094B6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B2F42F-63E1-4F94-8315-30EC10553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A65D52-02FF-4D2B-B21E-16F231AD3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9EF05-C9EF-487C-A97F-41D2870BD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274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B11F0-3EC6-4B9B-B71B-90163B545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2BD2D3-CEFA-490B-84DD-6403BAF50D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F2B188-2866-44C0-A8B8-6A144A47A8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A52EFE-9215-4000-A24F-60665158C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D1A95-8059-447A-8E38-235FE25094B6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6010EC-CCC6-4199-8BF8-4D9C92553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24B3C1-99E3-4E64-9AE0-72698F480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9EF05-C9EF-487C-A97F-41D2870BD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31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C642FB-9D0A-44D5-8135-6636858D7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DA987-1D49-4D95-81E3-C68DD0564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BA4CBC-1F84-467E-9030-704FE54A7C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D1A95-8059-447A-8E38-235FE25094B6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0C042E-DEE0-45F0-A27A-2C5B052235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9365B-EE0D-413C-B4DF-A7E2546AB2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9EF05-C9EF-487C-A97F-41D2870BD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533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eservices.ica.gov.sg/solar/index.xhtm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59175EA-8762-48CC-9C7B-7A673CA78A35}"/>
              </a:ext>
            </a:extLst>
          </p:cNvPr>
          <p:cNvSpPr txBox="1"/>
          <p:nvPr/>
        </p:nvSpPr>
        <p:spPr>
          <a:xfrm>
            <a:off x="403677" y="703384"/>
            <a:ext cx="226332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Foreign Student </a:t>
            </a:r>
            <a:r>
              <a:rPr lang="en-US" b="1" u="sng" dirty="0"/>
              <a:t>Login Page</a:t>
            </a:r>
          </a:p>
          <a:p>
            <a:endParaRPr lang="en-US" dirty="0"/>
          </a:p>
          <a:p>
            <a:r>
              <a:rPr lang="en-US" dirty="0"/>
              <a:t>Go </a:t>
            </a:r>
            <a:r>
              <a:rPr lang="en-US" dirty="0" smtClean="0"/>
              <a:t>to: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://eservices.ica.gov.sg/solar/index.xhtml</a:t>
            </a:r>
            <a:endParaRPr lang="en-US" dirty="0"/>
          </a:p>
          <a:p>
            <a:endParaRPr lang="en-US" dirty="0"/>
          </a:p>
          <a:p>
            <a:r>
              <a:rPr lang="en-US" dirty="0"/>
              <a:t>Select “Foreign Student” icon</a:t>
            </a:r>
          </a:p>
          <a:p>
            <a:endParaRPr lang="en-US" dirty="0"/>
          </a:p>
          <a:p>
            <a:r>
              <a:rPr lang="en-US" dirty="0"/>
              <a:t>Login with Student’s particulars provided in Registration </a:t>
            </a:r>
            <a:r>
              <a:rPr lang="en-US" dirty="0" smtClean="0"/>
              <a:t>Acknowledgement.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9880" y="617995"/>
            <a:ext cx="9217113" cy="4274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45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59175EA-8762-48CC-9C7B-7A673CA78A35}"/>
              </a:ext>
            </a:extLst>
          </p:cNvPr>
          <p:cNvSpPr txBox="1"/>
          <p:nvPr/>
        </p:nvSpPr>
        <p:spPr>
          <a:xfrm>
            <a:off x="403676" y="787204"/>
            <a:ext cx="328205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Enquire Payment History</a:t>
            </a:r>
          </a:p>
          <a:p>
            <a:endParaRPr lang="en-US" b="1" dirty="0" smtClean="0"/>
          </a:p>
          <a:p>
            <a:r>
              <a:rPr lang="en-SG" dirty="0"/>
              <a:t>Select “Enquire Payment History” icon to view payment history of Student’s Pass Application.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SG" dirty="0"/>
              <a:t>Click on [Save as PDF] to save or print the payment history details.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9246" y="12535"/>
            <a:ext cx="5411034" cy="37763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9246" y="3863340"/>
            <a:ext cx="5479059" cy="297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306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59175EA-8762-48CC-9C7B-7A673CA78A35}"/>
              </a:ext>
            </a:extLst>
          </p:cNvPr>
          <p:cNvSpPr txBox="1"/>
          <p:nvPr/>
        </p:nvSpPr>
        <p:spPr>
          <a:xfrm>
            <a:off x="403676" y="787204"/>
            <a:ext cx="328205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Print Outcome Letter</a:t>
            </a:r>
            <a:endParaRPr lang="en-US" b="1" dirty="0" smtClean="0"/>
          </a:p>
          <a:p>
            <a:endParaRPr lang="en-SG" dirty="0"/>
          </a:p>
          <a:p>
            <a:r>
              <a:rPr lang="en-SG" dirty="0" smtClean="0"/>
              <a:t>Select </a:t>
            </a:r>
            <a:r>
              <a:rPr lang="en-SG" dirty="0"/>
              <a:t>“View Application Status” icon to enquire on the outcome status of the Student’s Pass Application. </a:t>
            </a:r>
            <a:r>
              <a:rPr lang="en-SG" dirty="0" smtClean="0"/>
              <a:t>.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3557" y="251460"/>
            <a:ext cx="7992406" cy="557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191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59175EA-8762-48CC-9C7B-7A673CA78A35}"/>
              </a:ext>
            </a:extLst>
          </p:cNvPr>
          <p:cNvSpPr txBox="1"/>
          <p:nvPr/>
        </p:nvSpPr>
        <p:spPr>
          <a:xfrm>
            <a:off x="403676" y="787204"/>
            <a:ext cx="328205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View Application Status - Print Outcome Letter</a:t>
            </a:r>
            <a:endParaRPr lang="en-US" b="1" dirty="0" smtClean="0"/>
          </a:p>
          <a:p>
            <a:endParaRPr lang="en-SG" dirty="0"/>
          </a:p>
          <a:p>
            <a:r>
              <a:rPr lang="en-SG" dirty="0"/>
              <a:t>Click on [Print Outcome Letter] to view or print the outcome letter. </a:t>
            </a:r>
            <a:r>
              <a:rPr lang="en-SG" dirty="0" smtClean="0"/>
              <a:t/>
            </a:r>
            <a:br>
              <a:rPr lang="en-SG" dirty="0" smtClean="0"/>
            </a:br>
            <a:endParaRPr lang="en-SG" dirty="0"/>
          </a:p>
          <a:p>
            <a:r>
              <a:rPr lang="en-SG" dirty="0"/>
              <a:t>Click on [Make Appointment] to make an appointment. </a:t>
            </a:r>
          </a:p>
          <a:p>
            <a:r>
              <a:rPr lang="en-SG" dirty="0" smtClean="0"/>
              <a:t/>
            </a:r>
            <a:br>
              <a:rPr lang="en-SG" dirty="0" smtClean="0"/>
            </a:br>
            <a:r>
              <a:rPr lang="en-SG" dirty="0" smtClean="0"/>
              <a:t>Click </a:t>
            </a:r>
            <a:r>
              <a:rPr lang="en-SG" dirty="0"/>
              <a:t>on [Save as PDF] to save or print the application status page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1318" y="406109"/>
            <a:ext cx="8213746" cy="610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346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59175EA-8762-48CC-9C7B-7A673CA78A35}"/>
              </a:ext>
            </a:extLst>
          </p:cNvPr>
          <p:cNvSpPr txBox="1"/>
          <p:nvPr/>
        </p:nvSpPr>
        <p:spPr>
          <a:xfrm>
            <a:off x="403676" y="703384"/>
            <a:ext cx="335239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Foreign S</a:t>
            </a:r>
            <a:r>
              <a:rPr lang="en-US" b="1" u="sng" dirty="0" smtClean="0"/>
              <a:t>tudent </a:t>
            </a:r>
            <a:r>
              <a:rPr lang="en-US" b="1" u="sng" dirty="0"/>
              <a:t>Main Menu Page</a:t>
            </a:r>
          </a:p>
          <a:p>
            <a:endParaRPr lang="en-US" dirty="0"/>
          </a:p>
          <a:p>
            <a:r>
              <a:rPr lang="en-SG" dirty="0" smtClean="0"/>
              <a:t>Select </a:t>
            </a:r>
            <a:r>
              <a:rPr lang="en-SG" dirty="0"/>
              <a:t>“View Application Status” to enquire on the current status of the Student’s Pass Application. </a:t>
            </a:r>
            <a:endParaRPr lang="en-SG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b="1" u="sng" dirty="0" smtClean="0"/>
              <a:t>View Application Status – Receiving Attention</a:t>
            </a:r>
            <a:endParaRPr lang="en-US" b="1" u="sng" dirty="0"/>
          </a:p>
          <a:p>
            <a:endParaRPr lang="en-US" dirty="0" smtClean="0"/>
          </a:p>
          <a:p>
            <a:r>
              <a:rPr lang="en-SG" dirty="0"/>
              <a:t>For “Receiving Attention (Request for Clarification)” status, click [Submit Clarification] to answer clarification questions and/or upload clarification documents. 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0160" y="1992"/>
            <a:ext cx="5553252" cy="36022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0160" y="3712674"/>
            <a:ext cx="5572765" cy="309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388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59175EA-8762-48CC-9C7B-7A673CA78A35}"/>
              </a:ext>
            </a:extLst>
          </p:cNvPr>
          <p:cNvSpPr txBox="1"/>
          <p:nvPr/>
        </p:nvSpPr>
        <p:spPr>
          <a:xfrm>
            <a:off x="403676" y="48064"/>
            <a:ext cx="3375843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u="sng" dirty="0" smtClean="0"/>
          </a:p>
          <a:p>
            <a:r>
              <a:rPr lang="en-US" b="1" u="sng" dirty="0" smtClean="0"/>
              <a:t>Clarification Questions </a:t>
            </a:r>
            <a:r>
              <a:rPr lang="en-US" b="1" u="sng" dirty="0" smtClean="0"/>
              <a:t>&amp; Answers</a:t>
            </a:r>
            <a:endParaRPr lang="en-US" b="1" u="sng" dirty="0"/>
          </a:p>
          <a:p>
            <a:endParaRPr lang="en-US" dirty="0"/>
          </a:p>
          <a:p>
            <a:r>
              <a:rPr lang="en-SG" dirty="0"/>
              <a:t>Answer all clarification questions and click [Next] to confirm and agree on the declaration. </a:t>
            </a:r>
            <a:endParaRPr lang="en-SG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b="1" u="sng" dirty="0" smtClean="0"/>
              <a:t>View Application Status – IPA (Pending Document Submission)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SG" dirty="0"/>
              <a:t>For “IPA (Pending Document Submission)” status, click [Upload Documents] to view the document listing details which applicant is required to upload for COF.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8209" y="-95"/>
            <a:ext cx="4522245" cy="33618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9239" y="3428422"/>
            <a:ext cx="4541215" cy="341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636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59175EA-8762-48CC-9C7B-7A673CA78A35}"/>
              </a:ext>
            </a:extLst>
          </p:cNvPr>
          <p:cNvSpPr txBox="1"/>
          <p:nvPr/>
        </p:nvSpPr>
        <p:spPr>
          <a:xfrm>
            <a:off x="403676" y="330004"/>
            <a:ext cx="335239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Upload Documents</a:t>
            </a:r>
          </a:p>
          <a:p>
            <a:endParaRPr lang="en-US" u="sng" dirty="0"/>
          </a:p>
          <a:p>
            <a:r>
              <a:rPr lang="en-SG" dirty="0"/>
              <a:t>Click [Download Form] to download respective document templates and click [Next] to redirect to DRM page for uploading of documents. </a:t>
            </a:r>
            <a:endParaRPr lang="en-SG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b="1" u="sng" dirty="0" smtClean="0"/>
          </a:p>
          <a:p>
            <a:endParaRPr lang="en-US" b="1" u="sng" dirty="0"/>
          </a:p>
          <a:p>
            <a:endParaRPr lang="en-US" b="1" u="sng" dirty="0"/>
          </a:p>
          <a:p>
            <a:r>
              <a:rPr lang="en-US" b="1" u="sng" dirty="0" smtClean="0"/>
              <a:t>After Upload of Documents</a:t>
            </a:r>
            <a:endParaRPr lang="en-US" b="1" u="sng" dirty="0"/>
          </a:p>
          <a:p>
            <a:endParaRPr lang="en-US" dirty="0" smtClean="0"/>
          </a:p>
          <a:p>
            <a:r>
              <a:rPr lang="en-SG" dirty="0"/>
              <a:t>After uploading of COF documents online, the status is updated to “IPA (Document Received)”.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998" y="0"/>
            <a:ext cx="4378642" cy="34502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5998" y="3572522"/>
            <a:ext cx="4378642" cy="323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743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59175EA-8762-48CC-9C7B-7A673CA78A35}"/>
              </a:ext>
            </a:extLst>
          </p:cNvPr>
          <p:cNvSpPr txBox="1"/>
          <p:nvPr/>
        </p:nvSpPr>
        <p:spPr>
          <a:xfrm>
            <a:off x="403676" y="330004"/>
            <a:ext cx="335239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View Application Status – IPA </a:t>
            </a:r>
            <a:endParaRPr lang="en-US" b="1" u="sng" dirty="0" smtClean="0"/>
          </a:p>
          <a:p>
            <a:r>
              <a:rPr lang="en-US" b="1" u="sng" dirty="0" smtClean="0"/>
              <a:t>(</a:t>
            </a:r>
            <a:r>
              <a:rPr lang="en-US" b="1" u="sng" dirty="0"/>
              <a:t>Pending </a:t>
            </a:r>
            <a:r>
              <a:rPr lang="en-US" b="1" u="sng" dirty="0" smtClean="0"/>
              <a:t>Clarification)</a:t>
            </a:r>
            <a:endParaRPr lang="en-US" u="sng" dirty="0"/>
          </a:p>
          <a:p>
            <a:endParaRPr lang="en-SG" dirty="0" smtClean="0"/>
          </a:p>
          <a:p>
            <a:r>
              <a:rPr lang="en-SG" dirty="0"/>
              <a:t>For “IPA (Pending Clarification)” status, click [Upload Documents] to answer clarification questions and/or upload clarification documents.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b="1" u="sng" dirty="0" smtClean="0"/>
              <a:t>View </a:t>
            </a:r>
            <a:r>
              <a:rPr lang="en-US" b="1" u="sng" dirty="0"/>
              <a:t>Application Status – IPA (</a:t>
            </a:r>
            <a:r>
              <a:rPr lang="en-US" b="1" u="sng" dirty="0" smtClean="0"/>
              <a:t>Pending Issuance Fee)</a:t>
            </a:r>
            <a:br>
              <a:rPr lang="en-US" b="1" u="sng" dirty="0" smtClean="0"/>
            </a:br>
            <a:endParaRPr lang="en-US" dirty="0" smtClean="0"/>
          </a:p>
          <a:p>
            <a:r>
              <a:rPr lang="en-SG" dirty="0"/>
              <a:t>For “IPA (Pending Issuance Fee)” status, click [Make Payment] to proceed with payment.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4559" y="22858"/>
            <a:ext cx="4541521" cy="33982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0075" y="3467100"/>
            <a:ext cx="4489609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562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59175EA-8762-48CC-9C7B-7A673CA78A35}"/>
              </a:ext>
            </a:extLst>
          </p:cNvPr>
          <p:cNvSpPr txBox="1"/>
          <p:nvPr/>
        </p:nvSpPr>
        <p:spPr>
          <a:xfrm>
            <a:off x="403676" y="718624"/>
            <a:ext cx="32820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View Application Status </a:t>
            </a:r>
            <a:r>
              <a:rPr lang="en-US" b="1" u="sng" dirty="0" smtClean="0"/>
              <a:t>– Make e-Appointment</a:t>
            </a:r>
            <a:endParaRPr lang="en-US" b="1" u="sng" dirty="0"/>
          </a:p>
          <a:p>
            <a:endParaRPr lang="en-US" dirty="0"/>
          </a:p>
          <a:p>
            <a:r>
              <a:rPr lang="en-SG" dirty="0"/>
              <a:t>For “IPA” status, click [Make Appointment] to redirect to e-Appointment page.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5735" y="285588"/>
            <a:ext cx="8183440" cy="613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775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59175EA-8762-48CC-9C7B-7A673CA78A35}"/>
              </a:ext>
            </a:extLst>
          </p:cNvPr>
          <p:cNvSpPr txBox="1"/>
          <p:nvPr/>
        </p:nvSpPr>
        <p:spPr>
          <a:xfrm>
            <a:off x="426536" y="967740"/>
            <a:ext cx="328205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Make Payment</a:t>
            </a:r>
            <a:endParaRPr lang="en-US" b="1" u="sng" dirty="0"/>
          </a:p>
          <a:p>
            <a:endParaRPr lang="en-US" b="1" dirty="0"/>
          </a:p>
          <a:p>
            <a:r>
              <a:rPr lang="en-SG" b="1" dirty="0"/>
              <a:t>Non-scholar </a:t>
            </a:r>
            <a:r>
              <a:rPr lang="en-SG" dirty="0"/>
              <a:t>is required to make processing and issuance fee payment for Student’s Pass</a:t>
            </a:r>
            <a:r>
              <a:rPr lang="en-SG" dirty="0" smtClean="0"/>
              <a:t>.</a:t>
            </a:r>
          </a:p>
          <a:p>
            <a:endParaRPr lang="en-US" dirty="0"/>
          </a:p>
          <a:p>
            <a:r>
              <a:rPr lang="en-SG" dirty="0"/>
              <a:t>Select “View Application Status” to enquire on the current status of the Student’s Pass Application.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SG" dirty="0"/>
              <a:t>Click on [Make Payment] to be redirected to payment selection page. There will be three types of payment mode available as </a:t>
            </a:r>
            <a:r>
              <a:rPr lang="en-SG" dirty="0" smtClean="0"/>
              <a:t>shown in the next slide.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6232" y="0"/>
            <a:ext cx="5662709" cy="36781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6232" y="3814408"/>
            <a:ext cx="5602869" cy="303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076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59175EA-8762-48CC-9C7B-7A673CA78A35}"/>
              </a:ext>
            </a:extLst>
          </p:cNvPr>
          <p:cNvSpPr txBox="1"/>
          <p:nvPr/>
        </p:nvSpPr>
        <p:spPr>
          <a:xfrm>
            <a:off x="403676" y="611944"/>
            <a:ext cx="328205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Payment Selection</a:t>
            </a:r>
          </a:p>
          <a:p>
            <a:endParaRPr lang="en-US" b="1" dirty="0" smtClean="0"/>
          </a:p>
          <a:p>
            <a:r>
              <a:rPr lang="en-SG" dirty="0" smtClean="0"/>
              <a:t>Enter card details and OTP to proceed with payment. After successful payment has been made, system will redirect to </a:t>
            </a:r>
            <a:r>
              <a:rPr lang="en-SG" b="1" dirty="0" smtClean="0"/>
              <a:t>Acknowledgement</a:t>
            </a:r>
            <a:r>
              <a:rPr lang="en-SG" dirty="0" smtClean="0"/>
              <a:t> page.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4980" y="0"/>
            <a:ext cx="3522344" cy="3352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1644" y="3390900"/>
            <a:ext cx="5426765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853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59175EA-8762-48CC-9C7B-7A673CA78A35}"/>
              </a:ext>
            </a:extLst>
          </p:cNvPr>
          <p:cNvSpPr txBox="1"/>
          <p:nvPr/>
        </p:nvSpPr>
        <p:spPr>
          <a:xfrm>
            <a:off x="403676" y="1511104"/>
            <a:ext cx="328205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Receipt</a:t>
            </a:r>
          </a:p>
          <a:p>
            <a:endParaRPr lang="en-SG" dirty="0"/>
          </a:p>
          <a:p>
            <a:r>
              <a:rPr lang="en-SG" u="sng" dirty="0" smtClean="0"/>
              <a:t>A </a:t>
            </a:r>
            <a:r>
              <a:rPr lang="en-SG" u="sng" dirty="0"/>
              <a:t>one-time generation of receipt </a:t>
            </a:r>
            <a:r>
              <a:rPr lang="en-SG" dirty="0"/>
              <a:t>is displayed as </a:t>
            </a:r>
            <a:r>
              <a:rPr lang="en-SG" dirty="0" smtClean="0"/>
              <a:t>shown. </a:t>
            </a:r>
            <a:r>
              <a:rPr lang="en-SG" dirty="0"/>
              <a:t>Take note to disable pop-up blocker in order to view the receipt.</a:t>
            </a:r>
            <a:r>
              <a:rPr lang="en-SG" dirty="0" smtClean="0"/>
              <a:t>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6740" y="831057"/>
            <a:ext cx="6278880" cy="4499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267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964ED0F870AE48ADCB4972BF5C834C" ma:contentTypeVersion="14" ma:contentTypeDescription="Create a new document." ma:contentTypeScope="" ma:versionID="c444db0767813cc8b2e1612538397b6e">
  <xsd:schema xmlns:xsd="http://www.w3.org/2001/XMLSchema" xmlns:xs="http://www.w3.org/2001/XMLSchema" xmlns:p="http://schemas.microsoft.com/office/2006/metadata/properties" xmlns:ns3="15c98615-f4af-42ee-b945-85a48660f236" xmlns:ns4="ea75160f-9cd5-4bfe-98e1-0b281a0e3871" targetNamespace="http://schemas.microsoft.com/office/2006/metadata/properties" ma:root="true" ma:fieldsID="aea8c93ae2b3a0ae74ae35371dcca3aa" ns3:_="" ns4:_="">
    <xsd:import namespace="15c98615-f4af-42ee-b945-85a48660f236"/>
    <xsd:import namespace="ea75160f-9cd5-4bfe-98e1-0b281a0e387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c98615-f4af-42ee-b945-85a48660f23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75160f-9cd5-4bfe-98e1-0b281a0e38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3BD9AA1-6ABB-4F91-819E-4D6EFD036B57}">
  <ds:schemaRefs>
    <ds:schemaRef ds:uri="http://purl.org/dc/terms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ea75160f-9cd5-4bfe-98e1-0b281a0e3871"/>
    <ds:schemaRef ds:uri="http://purl.org/dc/elements/1.1/"/>
    <ds:schemaRef ds:uri="http://www.w3.org/XML/1998/namespace"/>
    <ds:schemaRef ds:uri="http://schemas.microsoft.com/office/infopath/2007/PartnerControls"/>
    <ds:schemaRef ds:uri="15c98615-f4af-42ee-b945-85a48660f236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B414C3DC-FCAC-4712-B7F0-198A8FDB29F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1F4A7EF-9E4C-4511-B0DD-AD3AC0395E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5c98615-f4af-42ee-b945-85a48660f236"/>
    <ds:schemaRef ds:uri="ea75160f-9cd5-4bfe-98e1-0b281a0e387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498</Words>
  <Application>Microsoft Office PowerPoint</Application>
  <PresentationFormat>Widescreen</PresentationFormat>
  <Paragraphs>110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Teo Yuan Hui  (NCS)</dc:creator>
  <cp:lastModifiedBy>scoadmin</cp:lastModifiedBy>
  <cp:revision>37</cp:revision>
  <cp:lastPrinted>2021-01-27T04:07:50Z</cp:lastPrinted>
  <dcterms:created xsi:type="dcterms:W3CDTF">2021-01-27T01:48:33Z</dcterms:created>
  <dcterms:modified xsi:type="dcterms:W3CDTF">2022-02-11T07:43:20Z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f9331f7-95a2-472a-92bc-d73219eb516b_Enabled">
    <vt:lpwstr>True</vt:lpwstr>
  </property>
  <property fmtid="{D5CDD505-2E9C-101B-9397-08002B2CF9AE}" pid="3" name="MSIP_Label_3f9331f7-95a2-472a-92bc-d73219eb516b_SiteId">
    <vt:lpwstr>0b11c524-9a1c-4e1b-84cb-6336aefc2243</vt:lpwstr>
  </property>
  <property fmtid="{D5CDD505-2E9C-101B-9397-08002B2CF9AE}" pid="4" name="MSIP_Label_3f9331f7-95a2-472a-92bc-d73219eb516b_Owner">
    <vt:lpwstr>YEE_Min_Min@ica.gov.sg</vt:lpwstr>
  </property>
  <property fmtid="{D5CDD505-2E9C-101B-9397-08002B2CF9AE}" pid="5" name="MSIP_Label_3f9331f7-95a2-472a-92bc-d73219eb516b_SetDate">
    <vt:lpwstr>2021-01-27T03:21:32.6078835Z</vt:lpwstr>
  </property>
  <property fmtid="{D5CDD505-2E9C-101B-9397-08002B2CF9AE}" pid="6" name="MSIP_Label_3f9331f7-95a2-472a-92bc-d73219eb516b_Name">
    <vt:lpwstr>CONFIDENTIAL</vt:lpwstr>
  </property>
  <property fmtid="{D5CDD505-2E9C-101B-9397-08002B2CF9AE}" pid="7" name="MSIP_Label_3f9331f7-95a2-472a-92bc-d73219eb516b_Application">
    <vt:lpwstr>Microsoft Azure Information Protection</vt:lpwstr>
  </property>
  <property fmtid="{D5CDD505-2E9C-101B-9397-08002B2CF9AE}" pid="8" name="MSIP_Label_3f9331f7-95a2-472a-92bc-d73219eb516b_ActionId">
    <vt:lpwstr>2bc7c6e8-f9de-4802-896c-b1af0a035bb1</vt:lpwstr>
  </property>
  <property fmtid="{D5CDD505-2E9C-101B-9397-08002B2CF9AE}" pid="9" name="MSIP_Label_3f9331f7-95a2-472a-92bc-d73219eb516b_Extended_MSFT_Method">
    <vt:lpwstr>Automatic</vt:lpwstr>
  </property>
  <property fmtid="{D5CDD505-2E9C-101B-9397-08002B2CF9AE}" pid="10" name="MSIP_Label_4f288355-fb4c-44cd-b9ca-40cfc2aee5f8_Enabled">
    <vt:lpwstr>True</vt:lpwstr>
  </property>
  <property fmtid="{D5CDD505-2E9C-101B-9397-08002B2CF9AE}" pid="11" name="MSIP_Label_4f288355-fb4c-44cd-b9ca-40cfc2aee5f8_SiteId">
    <vt:lpwstr>0b11c524-9a1c-4e1b-84cb-6336aefc2243</vt:lpwstr>
  </property>
  <property fmtid="{D5CDD505-2E9C-101B-9397-08002B2CF9AE}" pid="12" name="MSIP_Label_4f288355-fb4c-44cd-b9ca-40cfc2aee5f8_Owner">
    <vt:lpwstr>YEE_Min_Min@ica.gov.sg</vt:lpwstr>
  </property>
  <property fmtid="{D5CDD505-2E9C-101B-9397-08002B2CF9AE}" pid="13" name="MSIP_Label_4f288355-fb4c-44cd-b9ca-40cfc2aee5f8_SetDate">
    <vt:lpwstr>2021-01-27T03:21:32.6078835Z</vt:lpwstr>
  </property>
  <property fmtid="{D5CDD505-2E9C-101B-9397-08002B2CF9AE}" pid="14" name="MSIP_Label_4f288355-fb4c-44cd-b9ca-40cfc2aee5f8_Name">
    <vt:lpwstr>NON-SENSITIVE</vt:lpwstr>
  </property>
  <property fmtid="{D5CDD505-2E9C-101B-9397-08002B2CF9AE}" pid="15" name="MSIP_Label_4f288355-fb4c-44cd-b9ca-40cfc2aee5f8_Application">
    <vt:lpwstr>Microsoft Azure Information Protection</vt:lpwstr>
  </property>
  <property fmtid="{D5CDD505-2E9C-101B-9397-08002B2CF9AE}" pid="16" name="MSIP_Label_4f288355-fb4c-44cd-b9ca-40cfc2aee5f8_ActionId">
    <vt:lpwstr>2bc7c6e8-f9de-4802-896c-b1af0a035bb1</vt:lpwstr>
  </property>
  <property fmtid="{D5CDD505-2E9C-101B-9397-08002B2CF9AE}" pid="17" name="MSIP_Label_4f288355-fb4c-44cd-b9ca-40cfc2aee5f8_Parent">
    <vt:lpwstr>3f9331f7-95a2-472a-92bc-d73219eb516b</vt:lpwstr>
  </property>
  <property fmtid="{D5CDD505-2E9C-101B-9397-08002B2CF9AE}" pid="18" name="MSIP_Label_4f288355-fb4c-44cd-b9ca-40cfc2aee5f8_Extended_MSFT_Method">
    <vt:lpwstr>Automatic</vt:lpwstr>
  </property>
  <property fmtid="{D5CDD505-2E9C-101B-9397-08002B2CF9AE}" pid="19" name="MSIP_Label_f69d7fc4-da81-42e5-b309-526f71322d86_Enabled">
    <vt:lpwstr>true</vt:lpwstr>
  </property>
  <property fmtid="{D5CDD505-2E9C-101B-9397-08002B2CF9AE}" pid="20" name="MSIP_Label_f69d7fc4-da81-42e5-b309-526f71322d86_SetDate">
    <vt:lpwstr>2022-02-11T04:13:55Z</vt:lpwstr>
  </property>
  <property fmtid="{D5CDD505-2E9C-101B-9397-08002B2CF9AE}" pid="21" name="MSIP_Label_f69d7fc4-da81-42e5-b309-526f71322d86_Method">
    <vt:lpwstr>Privileged</vt:lpwstr>
  </property>
  <property fmtid="{D5CDD505-2E9C-101B-9397-08002B2CF9AE}" pid="22" name="MSIP_Label_f69d7fc4-da81-42e5-b309-526f71322d86_Name">
    <vt:lpwstr>Non Sensitive</vt:lpwstr>
  </property>
  <property fmtid="{D5CDD505-2E9C-101B-9397-08002B2CF9AE}" pid="23" name="MSIP_Label_f69d7fc4-da81-42e5-b309-526f71322d86_SiteId">
    <vt:lpwstr>25a99bf0-8e72-472a-ae50-adfbdf0df6f1</vt:lpwstr>
  </property>
  <property fmtid="{D5CDD505-2E9C-101B-9397-08002B2CF9AE}" pid="24" name="MSIP_Label_f69d7fc4-da81-42e5-b309-526f71322d86_ActionId">
    <vt:lpwstr>19066d8f-0970-41bb-9b82-fb07e8a545eb</vt:lpwstr>
  </property>
  <property fmtid="{D5CDD505-2E9C-101B-9397-08002B2CF9AE}" pid="25" name="MSIP_Label_f69d7fc4-da81-42e5-b309-526f71322d86_ContentBits">
    <vt:lpwstr>0</vt:lpwstr>
  </property>
  <property fmtid="{D5CDD505-2E9C-101B-9397-08002B2CF9AE}" pid="26" name="ContentTypeId">
    <vt:lpwstr>0x01010028964ED0F870AE48ADCB4972BF5C834C</vt:lpwstr>
  </property>
</Properties>
</file>