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97" autoAdjust="0"/>
  </p:normalViewPr>
  <p:slideViewPr>
    <p:cSldViewPr snapToGrid="0">
      <p:cViewPr varScale="1">
        <p:scale>
          <a:sx n="83" d="100"/>
          <a:sy n="83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FB82C-5001-4C09-BE67-7845B174CF4D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6529A-BD8D-4EA2-818D-ED41E7294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0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6529A-BD8D-4EA2-818D-ED41E7294B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6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6529A-BD8D-4EA2-818D-ED41E7294B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2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75484-216B-4905-9386-71D303025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67F3C-9B51-45DD-9029-7597CB8C6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B833A-8FAB-4857-B51E-A00254CF9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DF859-179C-4D62-85FB-ACFA45976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A0BFF-15A3-49FF-964D-B8901691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32C4-5EF9-4C72-82A8-422A830D4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322D5-CDE9-4288-B0E9-AAFE747B5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58957-7737-4AF9-935D-62950239A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A0DC8-BF3D-43AB-922A-2E08758AD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FA8C5-9F73-4FBA-A1B3-698E5078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39575A-7705-4FE1-B4B4-CF7A3CFD5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BD1BE-1165-4501-A596-E65D63120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3EA51-8710-4454-B496-6606B25F0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98B30-79B4-4EC8-AFFD-1527ACF7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CE72E-545D-4A17-BB9D-AFA479DB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9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04336-F964-4387-B674-33699FB6C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0439F-5E07-4C1A-90FA-2A1AD515E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76C7-95BD-4FD0-990A-8854B61B5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561A9-8FD5-4CA0-8C66-0415BE53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F1B88-61DC-4FBC-908C-6BE93C94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3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923AB-BC6C-406F-B7F4-9E063778E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9C1DCF-46CE-4680-A6BE-6FD0067CB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7BAA2-736A-4D62-951D-FEAA1F89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494A2-56CE-4056-99DF-517C5DEA9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B99B5-5ABC-4166-A2E4-598C67EA0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1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93F9-350D-44BB-9E79-AB93581A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146F0-7908-49C7-B4E0-8457EA754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F6DAF-BAE6-4A65-9A1A-EDFC19705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D3FCC-9330-4902-A9FA-9880DD10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FD42B-C56C-4BEE-B45C-9E433D9F0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56C26-CB77-4B63-AF6B-8994D926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CD2E-6337-4162-947A-51512D7C1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5988D-8918-4048-B021-EE77A505E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184D9-C35F-4F5A-82D0-835B18D2F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F0C01-76BD-4E23-9713-B8F51425A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0D9203-062C-46E8-BAA8-A9F1248C1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92B3E-D600-45AF-87FB-012C9BD6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9C762A-CE0B-40C3-BF44-2A12D1DCB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D809FF-92B1-4773-A6F7-8BBFD2C8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5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2D0B-7B04-4E7B-BA26-EAD267C8F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CE5AD-DED0-47AD-BBE5-08C5B9C92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606933-37F4-42AC-B05D-6BB2F762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8DD69-18A7-442D-85A9-BCE0CD4B3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0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D409B4-4AB4-45D1-8BAA-7BDD5F98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945FD8-80BE-4C7D-80D0-E8EE2F85F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5F058-D67B-4ECF-8010-4453A24B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2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1AD37-4DDE-4033-A534-97E13FE7A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3F177-38B4-4C0A-AF7F-990A06C5B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B960D-90EE-4F9F-ABD7-C465AEF50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73216-B4F1-4027-8294-D5C3BE623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2F42F-63E1-4F94-8315-30EC1055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65D52-02FF-4D2B-B21E-16F231AD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7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B11F0-3EC6-4B9B-B71B-90163B54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2BD2D3-CEFA-490B-84DD-6403BAF50D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F2B188-2866-44C0-A8B8-6A144A47A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52EFE-9215-4000-A24F-60665158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010EC-CCC6-4199-8BF8-4D9C92553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4B3C1-99E3-4E64-9AE0-72698F480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C642FB-9D0A-44D5-8135-6636858D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DA987-1D49-4D95-81E3-C68DD0564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A4CBC-1F84-467E-9030-704FE54A7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1A95-8059-447A-8E38-235FE25094B6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C042E-DEE0-45F0-A27A-2C5B05223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365B-EE0D-413C-B4DF-A7E2546AB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9EF05-C9EF-487C-A97F-41D2870BD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3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ervices.ica.gov.sg/solar/index.x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E18F3B-D098-4C11-8A7B-979CAC98B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97327"/>
            <a:ext cx="8224508" cy="62135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509183" y="687939"/>
            <a:ext cx="20205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Student Login Page</a:t>
            </a:r>
          </a:p>
          <a:p>
            <a:endParaRPr lang="en-US" dirty="0"/>
          </a:p>
          <a:p>
            <a:r>
              <a:rPr lang="en-US" dirty="0"/>
              <a:t>Go to </a:t>
            </a:r>
            <a:r>
              <a:rPr lang="en-US" dirty="0">
                <a:hlinkClick r:id="rId3"/>
              </a:rPr>
              <a:t>https://eservices.ica.gov.sg/solar/index.xhtml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Clicking on </a:t>
            </a:r>
            <a:r>
              <a:rPr lang="en-US" b="1" dirty="0"/>
              <a:t>“Foreign Student” </a:t>
            </a:r>
            <a:r>
              <a:rPr lang="en-US" b="1" dirty="0" smtClean="0"/>
              <a:t>icon </a:t>
            </a:r>
            <a:r>
              <a:rPr lang="en-US" dirty="0" smtClean="0"/>
              <a:t>will re-direct to Student login page (this slide).</a:t>
            </a:r>
            <a:endParaRPr lang="en-US" dirty="0"/>
          </a:p>
          <a:p>
            <a:endParaRPr lang="en-US" dirty="0"/>
          </a:p>
          <a:p>
            <a:r>
              <a:rPr lang="en-US" dirty="0"/>
              <a:t>Login with Student’s particulars </a:t>
            </a:r>
            <a:r>
              <a:rPr lang="en-US" dirty="0" smtClean="0"/>
              <a:t>stated in </a:t>
            </a:r>
            <a:r>
              <a:rPr lang="en-US" dirty="0"/>
              <a:t>Registration </a:t>
            </a:r>
            <a:r>
              <a:rPr lang="en-US" dirty="0" smtClean="0"/>
              <a:t>Acknowledgement to access Student main menu.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403676" y="703384"/>
            <a:ext cx="36618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Print </a:t>
            </a:r>
            <a:r>
              <a:rPr lang="en-US" b="1" u="sng" dirty="0" err="1" smtClean="0"/>
              <a:t>eForm</a:t>
            </a:r>
            <a:r>
              <a:rPr lang="en-US" b="1" u="sng" dirty="0" smtClean="0"/>
              <a:t> 16</a:t>
            </a:r>
            <a:endParaRPr lang="en-US" b="1" u="sng" dirty="0"/>
          </a:p>
          <a:p>
            <a:endParaRPr lang="en-US" dirty="0"/>
          </a:p>
          <a:p>
            <a:r>
              <a:rPr lang="en-SG" dirty="0" smtClean="0"/>
              <a:t>Go back to Student Main Menu and select </a:t>
            </a:r>
            <a:r>
              <a:rPr lang="en-SG" dirty="0"/>
              <a:t>“Print </a:t>
            </a:r>
            <a:r>
              <a:rPr lang="en-SG" dirty="0" err="1"/>
              <a:t>eForm</a:t>
            </a:r>
            <a:r>
              <a:rPr lang="en-SG" dirty="0"/>
              <a:t> 16” icon to view a</a:t>
            </a:r>
            <a:r>
              <a:rPr lang="en-SG" dirty="0" smtClean="0"/>
              <a:t>nd </a:t>
            </a:r>
            <a:r>
              <a:rPr lang="en-SG" dirty="0"/>
              <a:t>print </a:t>
            </a:r>
            <a:r>
              <a:rPr lang="en-SG" dirty="0" smtClean="0"/>
              <a:t>(completed) </a:t>
            </a:r>
            <a:r>
              <a:rPr lang="en-SG" dirty="0" err="1" smtClean="0"/>
              <a:t>eForm</a:t>
            </a:r>
            <a:r>
              <a:rPr lang="en-SG" dirty="0" smtClean="0"/>
              <a:t> </a:t>
            </a:r>
            <a:r>
              <a:rPr lang="en-SG" dirty="0"/>
              <a:t>16 of Student’s Pass Application.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6" y="703384"/>
            <a:ext cx="8236634" cy="566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00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93785" y="0"/>
            <a:ext cx="3763107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Student Main Menu Page</a:t>
            </a:r>
          </a:p>
          <a:p>
            <a:endParaRPr lang="en-US" dirty="0"/>
          </a:p>
          <a:p>
            <a:r>
              <a:rPr lang="en-US" b="1" dirty="0"/>
              <a:t>Select “Submit </a:t>
            </a:r>
            <a:r>
              <a:rPr lang="en-US" b="1" dirty="0" err="1"/>
              <a:t>eForm</a:t>
            </a:r>
            <a:r>
              <a:rPr lang="en-US" b="1" dirty="0"/>
              <a:t> 16” </a:t>
            </a:r>
            <a:r>
              <a:rPr lang="en-US" b="1" dirty="0" smtClean="0"/>
              <a:t>icon.</a:t>
            </a:r>
          </a:p>
          <a:p>
            <a:endParaRPr lang="en-US" dirty="0"/>
          </a:p>
          <a:p>
            <a:r>
              <a:rPr lang="en-SG" dirty="0"/>
              <a:t>Before </a:t>
            </a:r>
            <a:r>
              <a:rPr lang="en-SG" dirty="0" err="1"/>
              <a:t>eForm</a:t>
            </a:r>
            <a:r>
              <a:rPr lang="en-SG" dirty="0"/>
              <a:t> 16 submission, applicant has the following functions available: </a:t>
            </a:r>
          </a:p>
          <a:p>
            <a:r>
              <a:rPr lang="en-SG" dirty="0"/>
              <a:t>• Submit </a:t>
            </a:r>
            <a:r>
              <a:rPr lang="en-SG" dirty="0" err="1"/>
              <a:t>eForm</a:t>
            </a:r>
            <a:r>
              <a:rPr lang="en-SG" dirty="0"/>
              <a:t> 16 </a:t>
            </a:r>
          </a:p>
          <a:p>
            <a:r>
              <a:rPr lang="en-SG" dirty="0"/>
              <a:t>• Print </a:t>
            </a:r>
            <a:r>
              <a:rPr lang="en-SG" dirty="0" err="1"/>
              <a:t>eForm</a:t>
            </a:r>
            <a:r>
              <a:rPr lang="en-SG" dirty="0"/>
              <a:t> 16 </a:t>
            </a:r>
          </a:p>
          <a:p>
            <a:r>
              <a:rPr lang="en-SG" dirty="0"/>
              <a:t>• View Application Status </a:t>
            </a:r>
          </a:p>
          <a:p>
            <a:endParaRPr lang="en-US" dirty="0" smtClean="0"/>
          </a:p>
          <a:p>
            <a:r>
              <a:rPr lang="en-SG" dirty="0"/>
              <a:t>After making processing fee payment, applicant has an additional function available: </a:t>
            </a:r>
          </a:p>
          <a:p>
            <a:r>
              <a:rPr lang="en-SG" dirty="0"/>
              <a:t>• Enquire Payment History </a:t>
            </a:r>
          </a:p>
          <a:p>
            <a:endParaRPr lang="en-SG" dirty="0"/>
          </a:p>
          <a:p>
            <a:r>
              <a:rPr lang="en-SG" dirty="0"/>
              <a:t>After receiving outcome status email notification, applicant can proceed to make issuance fee payment and has an additional function available: </a:t>
            </a:r>
          </a:p>
          <a:p>
            <a:r>
              <a:rPr lang="en-SG" dirty="0"/>
              <a:t>• Print Outcome Letter </a:t>
            </a:r>
          </a:p>
          <a:p>
            <a:endParaRPr lang="en-SG" dirty="0"/>
          </a:p>
          <a:p>
            <a:r>
              <a:rPr lang="en-SG" sz="1400" dirty="0"/>
              <a:t>For Student’s Pass Application with status “Approved (LOC)”, applicant can print outcome letter without issuance fee </a:t>
            </a:r>
            <a:r>
              <a:rPr lang="en-SG" sz="1400" dirty="0" smtClean="0"/>
              <a:t>payment</a:t>
            </a:r>
            <a:r>
              <a:rPr lang="en-SG" sz="1400" dirty="0"/>
              <a:t>. </a:t>
            </a:r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6" y="410915"/>
            <a:ext cx="8236634" cy="566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38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403676" y="703385"/>
            <a:ext cx="37931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eForm</a:t>
            </a:r>
            <a:r>
              <a:rPr lang="en-US" b="1" u="sng" dirty="0"/>
              <a:t> 16 Page Part 1</a:t>
            </a:r>
          </a:p>
          <a:p>
            <a:endParaRPr lang="en-US" dirty="0"/>
          </a:p>
          <a:p>
            <a:r>
              <a:rPr lang="en-US" dirty="0"/>
              <a:t>Enter all mandatory fields under </a:t>
            </a:r>
            <a:r>
              <a:rPr lang="en-US" dirty="0" smtClean="0"/>
              <a:t>“Particulars </a:t>
            </a:r>
            <a:r>
              <a:rPr lang="en-US" dirty="0"/>
              <a:t>of </a:t>
            </a:r>
            <a:r>
              <a:rPr lang="en-US" dirty="0" smtClean="0"/>
              <a:t>Applicant”, “Travel </a:t>
            </a:r>
            <a:r>
              <a:rPr lang="en-US" dirty="0"/>
              <a:t>Document </a:t>
            </a:r>
            <a:r>
              <a:rPr lang="en-US" dirty="0" smtClean="0"/>
              <a:t>Details”, “Contact Information” and “Course Information” sections.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7F4B8C-2BDB-463A-9272-097EB8961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000" y="351692"/>
            <a:ext cx="5458773" cy="615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636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403676" y="703384"/>
            <a:ext cx="33523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eForm</a:t>
            </a:r>
            <a:r>
              <a:rPr lang="en-US" b="1" u="sng" dirty="0"/>
              <a:t> 16 Page Part 2</a:t>
            </a:r>
          </a:p>
          <a:p>
            <a:endParaRPr lang="en-US" dirty="0"/>
          </a:p>
          <a:p>
            <a:r>
              <a:rPr lang="en-US" dirty="0"/>
              <a:t>Enter all mandatory fields under </a:t>
            </a:r>
            <a:r>
              <a:rPr lang="en-US" dirty="0" smtClean="0"/>
              <a:t>“Residential Address in Singapore” to “List of countries in which applicant has resided for one year or more…”.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861" y="241301"/>
            <a:ext cx="6084277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38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403676" y="703384"/>
            <a:ext cx="33523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eForm</a:t>
            </a:r>
            <a:r>
              <a:rPr lang="en-US" b="1" u="sng" dirty="0"/>
              <a:t> 16 Page Part 3</a:t>
            </a:r>
          </a:p>
          <a:p>
            <a:endParaRPr lang="en-US" dirty="0"/>
          </a:p>
          <a:p>
            <a:r>
              <a:rPr lang="en-US" dirty="0"/>
              <a:t>Enter all mandatory fields </a:t>
            </a:r>
            <a:r>
              <a:rPr lang="en-US" dirty="0" smtClean="0"/>
              <a:t>for “Antecedent of Applicant” and Agree on the application.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SG" dirty="0" smtClean="0"/>
              <a:t>Click </a:t>
            </a:r>
            <a:r>
              <a:rPr lang="en-SG" dirty="0"/>
              <a:t>[Next] to view the document listing details on which documents are required to be uploaded.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184" y="330810"/>
            <a:ext cx="6824662" cy="639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87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532630" y="832338"/>
            <a:ext cx="36290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eForm</a:t>
            </a:r>
            <a:r>
              <a:rPr lang="en-US" b="1" u="sng" dirty="0"/>
              <a:t> 16 Page Part 4</a:t>
            </a:r>
          </a:p>
          <a:p>
            <a:endParaRPr lang="en-US" dirty="0"/>
          </a:p>
          <a:p>
            <a:r>
              <a:rPr lang="en-SG" dirty="0"/>
              <a:t>Click [Download Form 16] to download the </a:t>
            </a:r>
            <a:r>
              <a:rPr lang="en-SG" dirty="0" err="1"/>
              <a:t>eForm</a:t>
            </a:r>
            <a:r>
              <a:rPr lang="en-SG" dirty="0"/>
              <a:t> 16 in pdf format and click [Next] to redirect to Document Repository Module (DRM) page.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1797" y="539261"/>
            <a:ext cx="7295033" cy="583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6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403676" y="703384"/>
            <a:ext cx="45551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u="sng" dirty="0"/>
              <a:t>Document Repository Module (DRM) </a:t>
            </a:r>
            <a:r>
              <a:rPr lang="en-US" b="1" u="sng" dirty="0" smtClean="0"/>
              <a:t>Page</a:t>
            </a:r>
          </a:p>
          <a:p>
            <a:endParaRPr lang="en-US" u="sng" dirty="0"/>
          </a:p>
          <a:p>
            <a:r>
              <a:rPr lang="en-SG" dirty="0" smtClean="0"/>
              <a:t>Click </a:t>
            </a:r>
            <a:r>
              <a:rPr lang="en-SG" dirty="0"/>
              <a:t>respective [Upload Document] to upload documents and click [Proceed] to confirmation page. </a:t>
            </a:r>
            <a:endParaRPr lang="en-US" u="sng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0" y="66675"/>
            <a:ext cx="5105400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64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520906" y="855784"/>
            <a:ext cx="43910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Completing </a:t>
            </a:r>
            <a:r>
              <a:rPr lang="en-US" b="1" u="sng" dirty="0" err="1" smtClean="0"/>
              <a:t>eForm</a:t>
            </a:r>
            <a:r>
              <a:rPr lang="en-US" b="1" u="sng" dirty="0" smtClean="0"/>
              <a:t> 16 Submission</a:t>
            </a:r>
            <a:endParaRPr lang="en-US" b="1" u="sng" dirty="0"/>
          </a:p>
          <a:p>
            <a:endParaRPr lang="en-US" dirty="0"/>
          </a:p>
          <a:p>
            <a:r>
              <a:rPr lang="en-SG" dirty="0"/>
              <a:t>After confirmation on the details, click [Submit] to complete </a:t>
            </a:r>
            <a:r>
              <a:rPr lang="en-SG" dirty="0" err="1"/>
              <a:t>eForm</a:t>
            </a:r>
            <a:r>
              <a:rPr lang="en-SG" dirty="0"/>
              <a:t> submission and redirects to summary page.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6218" y="1"/>
            <a:ext cx="48657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483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59175EA-8762-48CC-9C7B-7A673CA78A35}"/>
              </a:ext>
            </a:extLst>
          </p:cNvPr>
          <p:cNvSpPr txBox="1"/>
          <p:nvPr/>
        </p:nvSpPr>
        <p:spPr>
          <a:xfrm>
            <a:off x="403676" y="703384"/>
            <a:ext cx="36618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Summary, making Payment, and Acknowledgement </a:t>
            </a:r>
            <a:endParaRPr lang="en-US" b="1" u="sng" dirty="0"/>
          </a:p>
          <a:p>
            <a:endParaRPr lang="en-US" dirty="0"/>
          </a:p>
          <a:p>
            <a:r>
              <a:rPr lang="en-SG" dirty="0" smtClean="0"/>
              <a:t>For </a:t>
            </a:r>
            <a:r>
              <a:rPr lang="en-SG" b="1" dirty="0"/>
              <a:t>non-scholar application</a:t>
            </a:r>
            <a:r>
              <a:rPr lang="en-SG" dirty="0"/>
              <a:t>, processing fee is required. Click on [Make Payment] to proceed with processing fee payment. </a:t>
            </a:r>
            <a:endParaRPr lang="en-US" dirty="0"/>
          </a:p>
          <a:p>
            <a:r>
              <a:rPr lang="en-SG" dirty="0" smtClean="0"/>
              <a:t/>
            </a:r>
            <a:br>
              <a:rPr lang="en-SG" dirty="0" smtClean="0"/>
            </a:br>
            <a:r>
              <a:rPr lang="en-SG" dirty="0" smtClean="0"/>
              <a:t>For </a:t>
            </a:r>
            <a:r>
              <a:rPr lang="en-SG" dirty="0"/>
              <a:t>scholar application, payment is not required. Click on [Save as PDF] to save or print the </a:t>
            </a:r>
            <a:r>
              <a:rPr lang="en-SG" dirty="0" smtClean="0"/>
              <a:t>Acknowledgement </a:t>
            </a:r>
            <a:r>
              <a:rPr lang="en-SG" dirty="0"/>
              <a:t>page.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507" y="0"/>
            <a:ext cx="4818183" cy="35299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1506" y="3643384"/>
            <a:ext cx="4818183" cy="311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1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64ED0F870AE48ADCB4972BF5C834C" ma:contentTypeVersion="14" ma:contentTypeDescription="Create a new document." ma:contentTypeScope="" ma:versionID="c444db0767813cc8b2e1612538397b6e">
  <xsd:schema xmlns:xsd="http://www.w3.org/2001/XMLSchema" xmlns:xs="http://www.w3.org/2001/XMLSchema" xmlns:p="http://schemas.microsoft.com/office/2006/metadata/properties" xmlns:ns3="15c98615-f4af-42ee-b945-85a48660f236" xmlns:ns4="ea75160f-9cd5-4bfe-98e1-0b281a0e3871" targetNamespace="http://schemas.microsoft.com/office/2006/metadata/properties" ma:root="true" ma:fieldsID="aea8c93ae2b3a0ae74ae35371dcca3aa" ns3:_="" ns4:_="">
    <xsd:import namespace="15c98615-f4af-42ee-b945-85a48660f236"/>
    <xsd:import namespace="ea75160f-9cd5-4bfe-98e1-0b281a0e387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98615-f4af-42ee-b945-85a48660f23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5160f-9cd5-4bfe-98e1-0b281a0e38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99F805-734A-4047-BE6D-F30CDE1801A9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ea75160f-9cd5-4bfe-98e1-0b281a0e3871"/>
    <ds:schemaRef ds:uri="15c98615-f4af-42ee-b945-85a48660f23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88B561-97DF-497E-9FA6-B431E1818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2EE20A-B8A0-4C7D-995C-F1B186F7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98615-f4af-42ee-b945-85a48660f236"/>
    <ds:schemaRef ds:uri="ea75160f-9cd5-4bfe-98e1-0b281a0e38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415</Words>
  <Application>Microsoft Office PowerPoint</Application>
  <PresentationFormat>Widescreen</PresentationFormat>
  <Paragraphs>50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Teo Yuan Hui  (NCS)</dc:creator>
  <cp:lastModifiedBy>scoadmin</cp:lastModifiedBy>
  <cp:revision>26</cp:revision>
  <cp:lastPrinted>2021-01-27T03:21:07Z</cp:lastPrinted>
  <dcterms:created xsi:type="dcterms:W3CDTF">2021-01-27T01:48:33Z</dcterms:created>
  <dcterms:modified xsi:type="dcterms:W3CDTF">2022-02-11T07:48:41Z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f9331f7-95a2-472a-92bc-d73219eb516b_Enabled">
    <vt:lpwstr>True</vt:lpwstr>
  </property>
  <property fmtid="{D5CDD505-2E9C-101B-9397-08002B2CF9AE}" pid="3" name="MSIP_Label_3f9331f7-95a2-472a-92bc-d73219eb516b_SiteId">
    <vt:lpwstr>0b11c524-9a1c-4e1b-84cb-6336aefc2243</vt:lpwstr>
  </property>
  <property fmtid="{D5CDD505-2E9C-101B-9397-08002B2CF9AE}" pid="4" name="MSIP_Label_3f9331f7-95a2-472a-92bc-d73219eb516b_Owner">
    <vt:lpwstr>YEE_Min_Min@ica.gov.sg</vt:lpwstr>
  </property>
  <property fmtid="{D5CDD505-2E9C-101B-9397-08002B2CF9AE}" pid="5" name="MSIP_Label_3f9331f7-95a2-472a-92bc-d73219eb516b_SetDate">
    <vt:lpwstr>2021-01-27T03:14:58.2158896Z</vt:lpwstr>
  </property>
  <property fmtid="{D5CDD505-2E9C-101B-9397-08002B2CF9AE}" pid="6" name="MSIP_Label_3f9331f7-95a2-472a-92bc-d73219eb516b_Name">
    <vt:lpwstr>CONFIDENTIAL</vt:lpwstr>
  </property>
  <property fmtid="{D5CDD505-2E9C-101B-9397-08002B2CF9AE}" pid="7" name="MSIP_Label_3f9331f7-95a2-472a-92bc-d73219eb516b_Application">
    <vt:lpwstr>Microsoft Azure Information Protection</vt:lpwstr>
  </property>
  <property fmtid="{D5CDD505-2E9C-101B-9397-08002B2CF9AE}" pid="8" name="MSIP_Label_3f9331f7-95a2-472a-92bc-d73219eb516b_ActionId">
    <vt:lpwstr>5c1ab157-0930-456f-852c-a651c99b8fcf</vt:lpwstr>
  </property>
  <property fmtid="{D5CDD505-2E9C-101B-9397-08002B2CF9AE}" pid="9" name="MSIP_Label_3f9331f7-95a2-472a-92bc-d73219eb516b_Extended_MSFT_Method">
    <vt:lpwstr>Automatic</vt:lpwstr>
  </property>
  <property fmtid="{D5CDD505-2E9C-101B-9397-08002B2CF9AE}" pid="10" name="MSIP_Label_4f288355-fb4c-44cd-b9ca-40cfc2aee5f8_Enabled">
    <vt:lpwstr>True</vt:lpwstr>
  </property>
  <property fmtid="{D5CDD505-2E9C-101B-9397-08002B2CF9AE}" pid="11" name="MSIP_Label_4f288355-fb4c-44cd-b9ca-40cfc2aee5f8_SiteId">
    <vt:lpwstr>0b11c524-9a1c-4e1b-84cb-6336aefc2243</vt:lpwstr>
  </property>
  <property fmtid="{D5CDD505-2E9C-101B-9397-08002B2CF9AE}" pid="12" name="MSIP_Label_4f288355-fb4c-44cd-b9ca-40cfc2aee5f8_Owner">
    <vt:lpwstr>YEE_Min_Min@ica.gov.sg</vt:lpwstr>
  </property>
  <property fmtid="{D5CDD505-2E9C-101B-9397-08002B2CF9AE}" pid="13" name="MSIP_Label_4f288355-fb4c-44cd-b9ca-40cfc2aee5f8_SetDate">
    <vt:lpwstr>2021-01-27T03:14:58.2158896Z</vt:lpwstr>
  </property>
  <property fmtid="{D5CDD505-2E9C-101B-9397-08002B2CF9AE}" pid="14" name="MSIP_Label_4f288355-fb4c-44cd-b9ca-40cfc2aee5f8_Name">
    <vt:lpwstr>NON-SENSITIVE</vt:lpwstr>
  </property>
  <property fmtid="{D5CDD505-2E9C-101B-9397-08002B2CF9AE}" pid="15" name="MSIP_Label_4f288355-fb4c-44cd-b9ca-40cfc2aee5f8_Application">
    <vt:lpwstr>Microsoft Azure Information Protection</vt:lpwstr>
  </property>
  <property fmtid="{D5CDD505-2E9C-101B-9397-08002B2CF9AE}" pid="16" name="MSIP_Label_4f288355-fb4c-44cd-b9ca-40cfc2aee5f8_ActionId">
    <vt:lpwstr>5c1ab157-0930-456f-852c-a651c99b8fcf</vt:lpwstr>
  </property>
  <property fmtid="{D5CDD505-2E9C-101B-9397-08002B2CF9AE}" pid="17" name="MSIP_Label_4f288355-fb4c-44cd-b9ca-40cfc2aee5f8_Parent">
    <vt:lpwstr>3f9331f7-95a2-472a-92bc-d73219eb516b</vt:lpwstr>
  </property>
  <property fmtid="{D5CDD505-2E9C-101B-9397-08002B2CF9AE}" pid="18" name="MSIP_Label_4f288355-fb4c-44cd-b9ca-40cfc2aee5f8_Extended_MSFT_Method">
    <vt:lpwstr>Automatic</vt:lpwstr>
  </property>
  <property fmtid="{D5CDD505-2E9C-101B-9397-08002B2CF9AE}" pid="19" name="MSIP_Label_23b68b73-d603-4e7f-85b0-08f331d65276_Enabled">
    <vt:lpwstr>true</vt:lpwstr>
  </property>
  <property fmtid="{D5CDD505-2E9C-101B-9397-08002B2CF9AE}" pid="20" name="MSIP_Label_23b68b73-d603-4e7f-85b0-08f331d65276_SetDate">
    <vt:lpwstr>2022-02-11T04:20:30Z</vt:lpwstr>
  </property>
  <property fmtid="{D5CDD505-2E9C-101B-9397-08002B2CF9AE}" pid="21" name="MSIP_Label_23b68b73-d603-4e7f-85b0-08f331d65276_Method">
    <vt:lpwstr>Privileged</vt:lpwstr>
  </property>
  <property fmtid="{D5CDD505-2E9C-101B-9397-08002B2CF9AE}" pid="22" name="MSIP_Label_23b68b73-d603-4e7f-85b0-08f331d65276_Name">
    <vt:lpwstr>Sensitive Normal</vt:lpwstr>
  </property>
  <property fmtid="{D5CDD505-2E9C-101B-9397-08002B2CF9AE}" pid="23" name="MSIP_Label_23b68b73-d603-4e7f-85b0-08f331d65276_SiteId">
    <vt:lpwstr>25a99bf0-8e72-472a-ae50-adfbdf0df6f1</vt:lpwstr>
  </property>
  <property fmtid="{D5CDD505-2E9C-101B-9397-08002B2CF9AE}" pid="24" name="MSIP_Label_23b68b73-d603-4e7f-85b0-08f331d65276_ActionId">
    <vt:lpwstr>a97eb90f-8c1b-40c7-9529-ee3026127fe7</vt:lpwstr>
  </property>
  <property fmtid="{D5CDD505-2E9C-101B-9397-08002B2CF9AE}" pid="25" name="MSIP_Label_23b68b73-d603-4e7f-85b0-08f331d65276_ContentBits">
    <vt:lpwstr>0</vt:lpwstr>
  </property>
  <property fmtid="{D5CDD505-2E9C-101B-9397-08002B2CF9AE}" pid="26" name="ContentTypeId">
    <vt:lpwstr>0x01010028964ED0F870AE48ADCB4972BF5C834C</vt:lpwstr>
  </property>
</Properties>
</file>