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868377"/>
    <a:srgbClr val="C00000"/>
    <a:srgbClr val="FF0000"/>
    <a:srgbClr val="4472C4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5256" autoAdjust="0"/>
  </p:normalViewPr>
  <p:slideViewPr>
    <p:cSldViewPr snapToGrid="0">
      <p:cViewPr varScale="1">
        <p:scale>
          <a:sx n="60" d="100"/>
          <a:sy n="60" d="100"/>
        </p:scale>
        <p:origin x="9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C734-EF66-453B-98A4-AF8FD5124B53}" type="datetimeFigureOut">
              <a:rPr lang="en-SG" smtClean="0"/>
              <a:t>18/3/2020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43EA5-AC93-40BE-97EA-DA409C87DF5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16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B02E-F7CE-487C-98D5-023698097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6A8F6-C21A-4E60-8E65-794C483BC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DBC0A-7235-4CE4-9C1E-AFEEE4A9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1F84-BF08-4F8C-B4E3-28671FA7DA1F}" type="datetime1">
              <a:rPr lang="en-SG" smtClean="0"/>
              <a:t>18/3/2020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652A-6082-41ED-B502-D13567CA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9268C-15B6-445A-96E8-E8F42A8F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4970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FB9E-105F-4755-B20B-DAD06DAB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94570-D7A0-442A-B52B-5F257ED50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7DAFF-62C8-4292-A3D5-4E6C10E7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F09D-5031-4987-A908-03C0235336FF}" type="datetime1">
              <a:rPr lang="en-SG" smtClean="0"/>
              <a:t>18/3/2020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23AF-CE5F-4686-973E-53491799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05E3-7A35-48B1-AA05-E3CD4A11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048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E3C27-AADB-4887-8EE2-63C21C086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F172B-0298-45E7-B498-810502F6C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C3422-0CC1-41B9-B039-DB6B7AB9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43E3-A783-459E-9985-ED3E954ED8A2}" type="datetime1">
              <a:rPr lang="en-SG" smtClean="0"/>
              <a:t>18/3/2020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6BC51-8747-4D17-A7DC-E6AC3137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58E4-A151-4249-95AC-5A7EF292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597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E8CCE-0E8D-4BC2-A231-15650CEC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5EF6-BEBB-45FF-9BCD-A1BEA4CC6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6B280-7002-477F-8B82-6D82EDF5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6D55-2DF7-4CE6-B493-1C1897F2A5D9}" type="datetime1">
              <a:rPr lang="en-SG" smtClean="0"/>
              <a:t>18/3/2020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01B94-8E86-4777-A8BC-BD44F8CD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1AFF8-6237-467C-A3F3-AFACA12E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8933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2284-D8E7-44E3-AA31-8CF3C76A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1E38-BB99-4C69-982D-C5292742A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84877-EDB3-4286-818D-D6DD6CC7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750-1CEA-42E2-A978-7F5043384C94}" type="datetime1">
              <a:rPr lang="en-SG" smtClean="0"/>
              <a:t>18/3/2020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C09E4-C030-48C8-B77C-A5216FC6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1FB6F-CB78-4EA3-899F-26ECBEBD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918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6D70-4B0C-4F9C-B1C2-8A9C648F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E07A-5790-4B61-B851-4A992A8F3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C004B-DBFE-4091-8DEA-5D495DE24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4F827-1DE4-4DFC-80F0-F800E162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27F-B005-455A-AA54-692AF0C78D30}" type="datetime1">
              <a:rPr lang="en-SG" smtClean="0"/>
              <a:t>18/3/2020</a:t>
            </a:fld>
            <a:endParaRPr lang="en-S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8CD82-7B80-4B44-B1D3-3764424F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CFDE2-51E8-4E2C-A918-E3E52E35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6960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C8E8-8B3F-4036-96E2-C3091C66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54642-08A8-4C50-8291-32F0A9B2A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EC4FF-2B0F-4BC1-9BF4-29B1E13B6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AB694-8FB3-475A-ADD0-EF9A83D4C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DEDD6-309D-469B-9266-601BEE784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88BB5-0C85-4964-B12B-28DBAC5E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C552-1D98-467A-B402-093A3F62C832}" type="datetime1">
              <a:rPr lang="en-SG" smtClean="0"/>
              <a:t>18/3/2020</a:t>
            </a:fld>
            <a:endParaRPr lang="en-SG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6BB76-D8C7-4E76-9491-4C2A582B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53BAC1-C590-430B-A8EC-7C804966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4352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3D38-760F-4F37-BF03-73953ABB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E31E3-D3B6-45E5-9A67-C6C93665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E0E4-D141-4CFC-94FF-55E52BAC8D23}" type="datetime1">
              <a:rPr lang="en-SG" smtClean="0"/>
              <a:t>18/3/2020</a:t>
            </a:fld>
            <a:endParaRPr lang="en-S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D9E73-72B3-423B-8087-22601145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C3F3C-7DB8-4C72-AEFE-9E18A084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1240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8EC8E-40BB-4806-96BD-953AB2E4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23C-4F8D-4DA0-9513-36C4F6DF1073}" type="datetime1">
              <a:rPr lang="en-SG" smtClean="0"/>
              <a:t>18/3/2020</a:t>
            </a:fld>
            <a:endParaRPr lang="en-SG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40DE1-60D2-454A-B6F3-73C0D76A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1835F-0347-4B4B-84F3-DA5CF088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6870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69B3-77AB-4D16-A4A9-7B3CC339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EE9E-7BBF-4A50-81ED-7593306E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C3C74-4379-49F7-8D1B-F544D53FA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7B36E-2D79-49EA-8364-75DCBF0F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22C-D74A-47A1-B1C0-5FE8A456FA60}" type="datetime1">
              <a:rPr lang="en-SG" smtClean="0"/>
              <a:t>18/3/2020</a:t>
            </a:fld>
            <a:endParaRPr lang="en-S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C94B1-9EC5-4662-9347-AC23A004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8CC6F-98E8-45F6-A49F-74632080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7848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14D1-7264-4E25-BC38-6A55E49F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9DABF-EF9B-4477-ACC4-11A16588B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2DAC0-2382-42D3-89EF-8137B0B9E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E4894-C52F-42FD-8DAA-F1FF12C4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7128-C8D1-46AB-ABD6-DED0EF298F1A}" type="datetime1">
              <a:rPr lang="en-SG" smtClean="0"/>
              <a:t>18/3/2020</a:t>
            </a:fld>
            <a:endParaRPr lang="en-S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D2A16-8202-48FF-A967-2DF29CDA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939E-CC45-4DAC-8975-7FF45CCF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6330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9BB2D-BD34-47A0-8849-E661EF1C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570F8-3699-44E0-9E98-1CB71061F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5DB64-EA8A-4AB1-A7FB-32171A48F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1E1A6-BE38-4E48-9E52-16B73AC34FFF}" type="datetime1">
              <a:rPr lang="en-SG" smtClean="0"/>
              <a:t>18/3/2020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ECAF-DF89-436A-B3B6-7FB0F241D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C2ED1-0FA4-4805-9E8A-5CA957661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8F8-FED7-4AE1-ABEB-5EBD80EF3B4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185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61FB-8E6C-4484-ADDA-1ADED71E7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522" y="2670161"/>
            <a:ext cx="9566988" cy="1752600"/>
          </a:xfrm>
          <a:solidFill>
            <a:srgbClr val="FF0000">
              <a:alpha val="20000"/>
            </a:srgbClr>
          </a:solidFill>
        </p:spPr>
        <p:txBody>
          <a:bodyPr>
            <a:normAutofit/>
          </a:bodyPr>
          <a:lstStyle/>
          <a:p>
            <a:r>
              <a:rPr lang="en-SG" b="1" dirty="0"/>
              <a:t>Guide to completing the PSEA Ad Hoc Withdrawal </a:t>
            </a:r>
            <a:r>
              <a:rPr lang="en-SG" b="1" dirty="0" err="1"/>
              <a:t>FormSG</a:t>
            </a:r>
            <a:endParaRPr lang="en-SG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9C823-87A0-45F7-88FA-4863D6FCD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2582" y="62668"/>
            <a:ext cx="9144000" cy="1098610"/>
          </a:xfrm>
        </p:spPr>
        <p:txBody>
          <a:bodyPr/>
          <a:lstStyle/>
          <a:p>
            <a:pPr algn="r"/>
            <a:r>
              <a:rPr lang="en-SG" dirty="0"/>
              <a:t>1 Mar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DBBA7-ABEB-4308-AA8A-A03F383F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1</a:t>
            </a:fld>
            <a:endParaRPr lang="en-S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730" y="554105"/>
            <a:ext cx="2450571" cy="1887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8E321-39B5-4FB2-ACB5-3EAAFE1E9D12}"/>
              </a:ext>
            </a:extLst>
          </p:cNvPr>
          <p:cNvSpPr txBox="1"/>
          <p:nvPr/>
        </p:nvSpPr>
        <p:spPr>
          <a:xfrm>
            <a:off x="1690443" y="4651301"/>
            <a:ext cx="8811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This guide is not applicable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Student below the age of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Legal Guardians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Using sibling’s PSEA</a:t>
            </a:r>
          </a:p>
          <a:p>
            <a:endParaRPr lang="en-SG" dirty="0"/>
          </a:p>
          <a:p>
            <a:r>
              <a:rPr lang="en-SG" dirty="0"/>
              <a:t>For the above, please submit </a:t>
            </a:r>
            <a:r>
              <a:rPr lang="en-SG" u="sng" dirty="0"/>
              <a:t>hardcopy application form</a:t>
            </a:r>
            <a:r>
              <a:rPr lang="en-SG" dirty="0"/>
              <a:t> to the respective institutions.</a:t>
            </a:r>
          </a:p>
        </p:txBody>
      </p:sp>
    </p:spTree>
    <p:extLst>
      <p:ext uri="{BB962C8B-B14F-4D97-AF65-F5344CB8AC3E}">
        <p14:creationId xmlns:p14="http://schemas.microsoft.com/office/powerpoint/2010/main" val="202929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3DED2-4CE8-4D18-8523-99622904C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1" r="19030"/>
          <a:stretch/>
        </p:blipFill>
        <p:spPr>
          <a:xfrm>
            <a:off x="2043404" y="444566"/>
            <a:ext cx="7828384" cy="596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CEA-F565-4B7C-AC9C-99B733CA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10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B3F22-0698-4A84-AD87-22CECE9B1238}"/>
              </a:ext>
            </a:extLst>
          </p:cNvPr>
          <p:cNvSpPr/>
          <p:nvPr/>
        </p:nvSpPr>
        <p:spPr>
          <a:xfrm>
            <a:off x="5142437" y="2733721"/>
            <a:ext cx="870436" cy="24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sz="1100" dirty="0">
              <a:solidFill>
                <a:srgbClr val="8683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CF1C79-42DE-428F-8B2A-B45F8AAB2223}"/>
              </a:ext>
            </a:extLst>
          </p:cNvPr>
          <p:cNvSpPr/>
          <p:nvPr/>
        </p:nvSpPr>
        <p:spPr>
          <a:xfrm>
            <a:off x="5027197" y="2607815"/>
            <a:ext cx="1971351" cy="590365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7081E-1876-4C23-953E-B5842BE35C89}"/>
              </a:ext>
            </a:extLst>
          </p:cNvPr>
          <p:cNvSpPr txBox="1"/>
          <p:nvPr/>
        </p:nvSpPr>
        <p:spPr>
          <a:xfrm>
            <a:off x="1151529" y="2733721"/>
            <a:ext cx="346744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8) Click “</a:t>
            </a:r>
            <a:r>
              <a:rPr lang="en-SG" sz="1600" b="1" u="sng" dirty="0"/>
              <a:t>LOG OUT</a:t>
            </a:r>
            <a:r>
              <a:rPr lang="en-SG" sz="1600" dirty="0"/>
              <a:t>” to exit the form.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DA4D35-40AA-42A0-BFA8-2911471FB856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4618971" y="2902998"/>
            <a:ext cx="408226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9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1EFDF8F-6EF3-41D5-A698-CBCBC931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84" y="648817"/>
            <a:ext cx="8154955" cy="5383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D79878-2155-4653-B0BE-359C7CD48F05}"/>
              </a:ext>
            </a:extLst>
          </p:cNvPr>
          <p:cNvSpPr/>
          <p:nvPr/>
        </p:nvSpPr>
        <p:spPr>
          <a:xfrm>
            <a:off x="4584621" y="4530643"/>
            <a:ext cx="2889199" cy="699117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19771-52A9-4E7F-9DA5-0381F6145008}"/>
              </a:ext>
            </a:extLst>
          </p:cNvPr>
          <p:cNvSpPr txBox="1"/>
          <p:nvPr/>
        </p:nvSpPr>
        <p:spPr>
          <a:xfrm>
            <a:off x="978159" y="4710925"/>
            <a:ext cx="216920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1) Click button to begin.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D17227-C8FA-48F1-9AFD-00E4655B30E8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3147363" y="4880202"/>
            <a:ext cx="1437258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6EB2A7-6C9F-4E89-BF33-5DB84775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0038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094FED-1B84-4159-AA57-26C33BBC8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2" r="8391"/>
          <a:stretch/>
        </p:blipFill>
        <p:spPr>
          <a:xfrm>
            <a:off x="1156996" y="430341"/>
            <a:ext cx="10011747" cy="5997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07A0B1-F540-474A-959F-17D9FC839C9E}"/>
              </a:ext>
            </a:extLst>
          </p:cNvPr>
          <p:cNvSpPr/>
          <p:nvPr/>
        </p:nvSpPr>
        <p:spPr>
          <a:xfrm>
            <a:off x="7815263" y="2524125"/>
            <a:ext cx="2662237" cy="1666875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690B4-ABB5-40A3-BDF9-AA75304F394F}"/>
              </a:ext>
            </a:extLst>
          </p:cNvPr>
          <p:cNvSpPr txBox="1"/>
          <p:nvPr/>
        </p:nvSpPr>
        <p:spPr>
          <a:xfrm>
            <a:off x="2762250" y="3034397"/>
            <a:ext cx="381476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2a) Enter SingPass ID and Password.</a:t>
            </a:r>
          </a:p>
          <a:p>
            <a:r>
              <a:rPr lang="en-SG" sz="1600" dirty="0"/>
              <a:t>2b) Click Login.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168809-456B-4B1E-B291-31A78ADEC2A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577013" y="3357563"/>
            <a:ext cx="123825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1F7B9C-27C1-422F-9093-49AEBDB1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6677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05081B-D36F-4FB5-A187-0A4609109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152" y="136525"/>
            <a:ext cx="6355306" cy="6650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912AF9-E748-438D-AB51-524ABE6E2091}"/>
              </a:ext>
            </a:extLst>
          </p:cNvPr>
          <p:cNvSpPr/>
          <p:nvPr/>
        </p:nvSpPr>
        <p:spPr>
          <a:xfrm>
            <a:off x="4615154" y="5788025"/>
            <a:ext cx="5858881" cy="933450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2684C-CA3B-42DA-B231-213585C9B4A9}"/>
              </a:ext>
            </a:extLst>
          </p:cNvPr>
          <p:cNvSpPr txBox="1"/>
          <p:nvPr/>
        </p:nvSpPr>
        <p:spPr>
          <a:xfrm>
            <a:off x="838200" y="6085473"/>
            <a:ext cx="319107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3a) Click one of the options button.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B31D99-0FB2-4181-8263-92D03E5D9A0A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4029270" y="6254750"/>
            <a:ext cx="585884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E78348C-7162-4F4D-9109-AF84205F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3FC8F8-FED7-4AE1-ABEB-5EBD80EF3B40}" type="slidenum">
              <a:rPr lang="en-SG" smtClean="0"/>
              <a:t>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0071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E5AE3-BF13-4909-989C-7B775DCFA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064" y="0"/>
            <a:ext cx="618850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7C4F1-E8FD-4869-B00B-F3C513E8A4CD}"/>
              </a:ext>
            </a:extLst>
          </p:cNvPr>
          <p:cNvSpPr txBox="1"/>
          <p:nvPr/>
        </p:nvSpPr>
        <p:spPr>
          <a:xfrm>
            <a:off x="266697" y="1187552"/>
            <a:ext cx="444384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3b) Click “a STUDENT who is 21 years old and above” if you are the account holder and is 21 years old and above.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7CB7C-456A-42BD-801B-2BC990DCDEF6}"/>
              </a:ext>
            </a:extLst>
          </p:cNvPr>
          <p:cNvSpPr txBox="1"/>
          <p:nvPr/>
        </p:nvSpPr>
        <p:spPr>
          <a:xfrm>
            <a:off x="266698" y="4104790"/>
            <a:ext cx="444384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4) Enter all the fields under Student Details.</a:t>
            </a:r>
          </a:p>
          <a:p>
            <a:endParaRPr lang="en-SG" sz="1600" dirty="0"/>
          </a:p>
          <a:p>
            <a:r>
              <a:rPr lang="en-SG" sz="1600" dirty="0"/>
              <a:t>(Note that the sub-title of the fields may differ from institution to institution.)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B73842-6D26-4BCE-B2C1-24EB678CFE1C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4710545" y="1603051"/>
            <a:ext cx="711201" cy="729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234E4-006E-4222-A510-EC42E4057EE3}"/>
              </a:ext>
            </a:extLst>
          </p:cNvPr>
          <p:cNvSpPr/>
          <p:nvPr/>
        </p:nvSpPr>
        <p:spPr>
          <a:xfrm>
            <a:off x="5421746" y="1426904"/>
            <a:ext cx="3592945" cy="366874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AADAAB-D648-4C13-B205-9761D4DAEE33}"/>
              </a:ext>
            </a:extLst>
          </p:cNvPr>
          <p:cNvSpPr/>
          <p:nvPr/>
        </p:nvSpPr>
        <p:spPr>
          <a:xfrm>
            <a:off x="0" y="0"/>
            <a:ext cx="4292082" cy="37566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/>
              <a:t>If applicant is the </a:t>
            </a:r>
            <a:r>
              <a:rPr lang="en-SG" b="1" u="sng" dirty="0"/>
              <a:t>account holder/student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E9EA20B-D593-4184-A493-49542105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5</a:t>
            </a:fld>
            <a:endParaRPr lang="en-SG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884A58-FEF5-431B-8500-B098DD09DE5A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>
            <a:off x="4710546" y="4643399"/>
            <a:ext cx="7112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87C8B78-5BC4-46BD-AA82-5B51E2AB6C32}"/>
              </a:ext>
            </a:extLst>
          </p:cNvPr>
          <p:cNvSpPr/>
          <p:nvPr/>
        </p:nvSpPr>
        <p:spPr>
          <a:xfrm>
            <a:off x="5541816" y="2932197"/>
            <a:ext cx="4221019" cy="496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200" dirty="0">
                <a:solidFill>
                  <a:schemeClr val="bg2">
                    <a:lumMod val="50000"/>
                  </a:schemeClr>
                </a:solidFill>
              </a:rPr>
              <a:t> YOUR NAME [AUTO-FILL BASED ON YOUR SINGPASS LOGIN]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B13CD5-255F-4DD0-A5EE-790713DB2564}"/>
              </a:ext>
            </a:extLst>
          </p:cNvPr>
          <p:cNvSpPr/>
          <p:nvPr/>
        </p:nvSpPr>
        <p:spPr>
          <a:xfrm>
            <a:off x="5421746" y="2565323"/>
            <a:ext cx="5579046" cy="4156152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1707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BD8C5-3D9C-466E-BCE5-CB5534772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083" y="0"/>
            <a:ext cx="5591717" cy="6731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E035DD-1480-4970-9327-8C75F5F6E2E7}"/>
              </a:ext>
            </a:extLst>
          </p:cNvPr>
          <p:cNvSpPr/>
          <p:nvPr/>
        </p:nvSpPr>
        <p:spPr>
          <a:xfrm>
            <a:off x="0" y="0"/>
            <a:ext cx="5276850" cy="375666"/>
          </a:xfrm>
          <a:prstGeom prst="rect">
            <a:avLst/>
          </a:prstGeom>
          <a:solidFill>
            <a:srgbClr val="385723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/>
              <a:t>If applicant is the </a:t>
            </a:r>
            <a:r>
              <a:rPr lang="en-SG" b="1" u="sng" dirty="0"/>
              <a:t>parent</a:t>
            </a:r>
            <a:r>
              <a:rPr lang="en-SG" b="1" dirty="0"/>
              <a:t> of child/account holder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F2A5B-6F8E-4932-99E6-E4018C92759A}"/>
              </a:ext>
            </a:extLst>
          </p:cNvPr>
          <p:cNvSpPr txBox="1"/>
          <p:nvPr/>
        </p:nvSpPr>
        <p:spPr>
          <a:xfrm>
            <a:off x="147191" y="679796"/>
            <a:ext cx="49541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3b) Click “A PARENT submitting on behalf of my child who is below 21 years old” if you are the parent of the account holder/child who is below 21 years old.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E03553-78BD-44D1-905B-4FACED15D5D4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>
            <a:off x="5101359" y="1095295"/>
            <a:ext cx="747434" cy="501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402E6AB-D7E4-45E4-A2FF-683598CC0F11}"/>
              </a:ext>
            </a:extLst>
          </p:cNvPr>
          <p:cNvSpPr/>
          <p:nvPr/>
        </p:nvSpPr>
        <p:spPr>
          <a:xfrm>
            <a:off x="5848793" y="921291"/>
            <a:ext cx="5105534" cy="358028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E3CB36-C578-4988-8270-3B4DEEDEC809}"/>
              </a:ext>
            </a:extLst>
          </p:cNvPr>
          <p:cNvSpPr/>
          <p:nvPr/>
        </p:nvSpPr>
        <p:spPr>
          <a:xfrm>
            <a:off x="6024284" y="2801210"/>
            <a:ext cx="4631276" cy="298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100" dirty="0">
                <a:solidFill>
                  <a:srgbClr val="868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PARENT [AUTO-FILL BASED ON SINGPASS LOGIN]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5D6B47A8-6B92-4CA3-A077-62E77DB1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6</a:t>
            </a:fld>
            <a:endParaRPr lang="en-S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8337A-7EE4-4613-AE41-03B3D2F5FA7B}"/>
              </a:ext>
            </a:extLst>
          </p:cNvPr>
          <p:cNvSpPr txBox="1"/>
          <p:nvPr/>
        </p:nvSpPr>
        <p:spPr>
          <a:xfrm>
            <a:off x="161341" y="4684555"/>
            <a:ext cx="495416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4) Enter all the fields under Student Details.</a:t>
            </a:r>
          </a:p>
          <a:p>
            <a:endParaRPr lang="en-SG" sz="1600" dirty="0"/>
          </a:p>
          <a:p>
            <a:r>
              <a:rPr lang="en-SG" sz="1600" dirty="0"/>
              <a:t>(Note that the sub-title of the fields may differ from institution to institution.)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D6983D-37EB-440F-99D2-FB24AE287119}"/>
              </a:ext>
            </a:extLst>
          </p:cNvPr>
          <p:cNvSpPr/>
          <p:nvPr/>
        </p:nvSpPr>
        <p:spPr>
          <a:xfrm>
            <a:off x="5957455" y="3823855"/>
            <a:ext cx="5209309" cy="2798618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C188DD-F590-42A7-AF95-A262BD7FC8E3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5115509" y="5223164"/>
            <a:ext cx="841946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29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79021-7190-4723-8EBE-474F3BD9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7</a:t>
            </a:fld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F6C0-FC20-47CC-B2F6-6C901376F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539" y="400050"/>
            <a:ext cx="4991100" cy="605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C7E4F4-322A-4BFA-AA9E-FC89C4A26B42}"/>
              </a:ext>
            </a:extLst>
          </p:cNvPr>
          <p:cNvSpPr/>
          <p:nvPr/>
        </p:nvSpPr>
        <p:spPr>
          <a:xfrm>
            <a:off x="5922803" y="4058816"/>
            <a:ext cx="4658111" cy="587829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64CCB-C430-4891-9B99-C8F7089F15BB}"/>
              </a:ext>
            </a:extLst>
          </p:cNvPr>
          <p:cNvSpPr txBox="1"/>
          <p:nvPr/>
        </p:nvSpPr>
        <p:spPr>
          <a:xfrm>
            <a:off x="365126" y="3814121"/>
            <a:ext cx="495416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5a) Select on of the Usage Category</a:t>
            </a:r>
          </a:p>
          <a:p>
            <a:endParaRPr lang="en-SG" sz="1600" dirty="0"/>
          </a:p>
          <a:p>
            <a:r>
              <a:rPr lang="en-SG" sz="1600" dirty="0"/>
              <a:t>(Note that the list of Usage Categories differs from institution to institution)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5A89CD-4EFE-41A8-BEB9-2B30930DABE7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5319294" y="4352730"/>
            <a:ext cx="603509" cy="1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8073736-7C68-49DA-88E2-529A0FDFB485}"/>
              </a:ext>
            </a:extLst>
          </p:cNvPr>
          <p:cNvSpPr/>
          <p:nvPr/>
        </p:nvSpPr>
        <p:spPr>
          <a:xfrm>
            <a:off x="5922802" y="4913668"/>
            <a:ext cx="4658111" cy="1442669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465DE0-B4FD-428C-BDA4-32DEB55DE8A0}"/>
              </a:ext>
            </a:extLst>
          </p:cNvPr>
          <p:cNvSpPr txBox="1"/>
          <p:nvPr/>
        </p:nvSpPr>
        <p:spPr>
          <a:xfrm>
            <a:off x="378473" y="5342614"/>
            <a:ext cx="495416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5b) Please indicate the correct description of the course/fee and the amount.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25F514-7C81-4DBE-8E85-2AF44A8DFA41}"/>
              </a:ext>
            </a:extLst>
          </p:cNvPr>
          <p:cNvCxnSpPr>
            <a:cxnSpLocks/>
          </p:cNvCxnSpPr>
          <p:nvPr/>
        </p:nvCxnSpPr>
        <p:spPr>
          <a:xfrm>
            <a:off x="5332641" y="5635002"/>
            <a:ext cx="603509" cy="1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5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3310A-9970-4EF8-93CB-A3F074A9C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900237"/>
            <a:ext cx="5886450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41D9-4C73-475F-BCF2-C76D4280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8</a:t>
            </a:fld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60D14-6915-4154-AD70-A81AF6C1DADC}"/>
              </a:ext>
            </a:extLst>
          </p:cNvPr>
          <p:cNvSpPr txBox="1"/>
          <p:nvPr/>
        </p:nvSpPr>
        <p:spPr>
          <a:xfrm>
            <a:off x="515445" y="2193936"/>
            <a:ext cx="4286587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6) Click on the box to authorise PSE Scheme Administrator to make deduction from your / your child’s / your ward’s PSEA to repay for the loan(s).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BD125-B20D-45FA-B6C0-358D4D40EDBB}"/>
              </a:ext>
            </a:extLst>
          </p:cNvPr>
          <p:cNvSpPr/>
          <p:nvPr/>
        </p:nvSpPr>
        <p:spPr>
          <a:xfrm>
            <a:off x="5467350" y="2424755"/>
            <a:ext cx="391912" cy="584775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C614F8-BA11-4314-AE1A-8A97BA5850A6}"/>
              </a:ext>
            </a:extLst>
          </p:cNvPr>
          <p:cNvCxnSpPr>
            <a:cxnSpLocks/>
          </p:cNvCxnSpPr>
          <p:nvPr/>
        </p:nvCxnSpPr>
        <p:spPr>
          <a:xfrm>
            <a:off x="4793155" y="2732545"/>
            <a:ext cx="674195" cy="3863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1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0B26E3-BC47-48F7-B15C-9BAAA2E05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8" y="1476375"/>
            <a:ext cx="6172200" cy="3905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2A444-4CEA-4932-9CD0-4D5CBBF7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FC8F8-FED7-4AE1-ABEB-5EBD80EF3B40}" type="slidenum">
              <a:rPr lang="en-SG" smtClean="0"/>
              <a:t>9</a:t>
            </a:fld>
            <a:endParaRPr lang="en-S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F48266-FD4A-46AC-A2D9-27489E837EC0}"/>
              </a:ext>
            </a:extLst>
          </p:cNvPr>
          <p:cNvSpPr/>
          <p:nvPr/>
        </p:nvSpPr>
        <p:spPr>
          <a:xfrm>
            <a:off x="5210683" y="2459114"/>
            <a:ext cx="5992936" cy="577049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E9465-9B46-47C2-B0B1-E5B3B9B4C410}"/>
              </a:ext>
            </a:extLst>
          </p:cNvPr>
          <p:cNvSpPr txBox="1"/>
          <p:nvPr/>
        </p:nvSpPr>
        <p:spPr>
          <a:xfrm>
            <a:off x="249901" y="2451388"/>
            <a:ext cx="428658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7a) Enter your contact number in case we need to contact you.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89D3F-5415-4C35-B7CA-A72F8B25F22F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4536488" y="2743776"/>
            <a:ext cx="674195" cy="3863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F4D20-4ACD-47E2-9C8D-51ABB6F65D41}"/>
              </a:ext>
            </a:extLst>
          </p:cNvPr>
          <p:cNvSpPr/>
          <p:nvPr/>
        </p:nvSpPr>
        <p:spPr>
          <a:xfrm>
            <a:off x="5210683" y="3776106"/>
            <a:ext cx="5992936" cy="577049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934763-F795-4A16-9996-5D91EE64F137}"/>
              </a:ext>
            </a:extLst>
          </p:cNvPr>
          <p:cNvSpPr txBox="1"/>
          <p:nvPr/>
        </p:nvSpPr>
        <p:spPr>
          <a:xfrm>
            <a:off x="249901" y="3649132"/>
            <a:ext cx="428658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7a) (Optional) Enter your email address if you wish to receive an acknowledgement email upon submitting the form.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9BCB0D-6493-41E1-8485-6C2A4EB8FD4E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>
            <a:off x="4536488" y="4064631"/>
            <a:ext cx="674195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1434C-C2BA-4D79-B916-49F1A76A3FF2}"/>
              </a:ext>
            </a:extLst>
          </p:cNvPr>
          <p:cNvSpPr/>
          <p:nvPr/>
        </p:nvSpPr>
        <p:spPr>
          <a:xfrm>
            <a:off x="5210683" y="4723127"/>
            <a:ext cx="5992936" cy="577049"/>
          </a:xfrm>
          <a:prstGeom prst="rect">
            <a:avLst/>
          </a:prstGeom>
          <a:solidFill>
            <a:srgbClr val="C00000">
              <a:alpha val="10196"/>
            </a:srgbClr>
          </a:solidFill>
          <a:ln w="381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990393-FA7B-486E-99C6-034821CA0FDC}"/>
              </a:ext>
            </a:extLst>
          </p:cNvPr>
          <p:cNvSpPr txBox="1"/>
          <p:nvPr/>
        </p:nvSpPr>
        <p:spPr>
          <a:xfrm>
            <a:off x="249900" y="4842375"/>
            <a:ext cx="428658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dirty="0"/>
              <a:t>7c) Click “</a:t>
            </a:r>
            <a:r>
              <a:rPr lang="en-SG" sz="1600" b="1" u="sng" dirty="0"/>
              <a:t>Submit</a:t>
            </a:r>
            <a:r>
              <a:rPr lang="en-SG" sz="1600" dirty="0"/>
              <a:t>” once done.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CEA7E0-E356-461F-A844-58C9A30E69E0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536487" y="5011652"/>
            <a:ext cx="674196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00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353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Guide to completing the PSEA Ad Hoc Withdrawal FormSG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Shahreen Aman</dc:creator>
  <cp:lastModifiedBy>Carol Foo Phui Leng</cp:lastModifiedBy>
  <cp:revision>30</cp:revision>
  <dcterms:created xsi:type="dcterms:W3CDTF">2019-07-29T06:09:32Z</dcterms:created>
  <dcterms:modified xsi:type="dcterms:W3CDTF">2020-03-18T05:52:33Z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bcb20ed-001a-45f4-b2e7-234c5fc91178_Enabled">
    <vt:lpwstr>True</vt:lpwstr>
  </property>
  <property fmtid="{D5CDD505-2E9C-101B-9397-08002B2CF9AE}" pid="3" name="MSIP_Label_4bcb20ed-001a-45f4-b2e7-234c5fc91178_SiteId">
    <vt:lpwstr>25a99bf0-8e72-472a-ae50-adfbdf0df6f1</vt:lpwstr>
  </property>
  <property fmtid="{D5CDD505-2E9C-101B-9397-08002B2CF9AE}" pid="4" name="MSIP_Label_4bcb20ed-001a-45f4-b2e7-234c5fc91178_Owner">
    <vt:lpwstr>phuileng@TP.EDU.SG</vt:lpwstr>
  </property>
  <property fmtid="{D5CDD505-2E9C-101B-9397-08002B2CF9AE}" pid="5" name="MSIP_Label_4bcb20ed-001a-45f4-b2e7-234c5fc91178_SetDate">
    <vt:lpwstr>2020-03-18T05:52:27.8448994Z</vt:lpwstr>
  </property>
  <property fmtid="{D5CDD505-2E9C-101B-9397-08002B2CF9AE}" pid="6" name="MSIP_Label_4bcb20ed-001a-45f4-b2e7-234c5fc91178_Name">
    <vt:lpwstr>Official (Closed)</vt:lpwstr>
  </property>
  <property fmtid="{D5CDD505-2E9C-101B-9397-08002B2CF9AE}" pid="7" name="MSIP_Label_4bcb20ed-001a-45f4-b2e7-234c5fc91178_Application">
    <vt:lpwstr>Microsoft Azure Information Protection</vt:lpwstr>
  </property>
  <property fmtid="{D5CDD505-2E9C-101B-9397-08002B2CF9AE}" pid="8" name="MSIP_Label_4bcb20ed-001a-45f4-b2e7-234c5fc91178_ActionId">
    <vt:lpwstr>ac35016e-416f-4437-b613-b9a84bb8217f</vt:lpwstr>
  </property>
  <property fmtid="{D5CDD505-2E9C-101B-9397-08002B2CF9AE}" pid="9" name="MSIP_Label_4bcb20ed-001a-45f4-b2e7-234c5fc91178_Extended_MSFT_Method">
    <vt:lpwstr>Automatic</vt:lpwstr>
  </property>
  <property fmtid="{D5CDD505-2E9C-101B-9397-08002B2CF9AE}" pid="10" name="MSIP_Label_f69d7fc4-da81-42e5-b309-526f71322d86_Enabled">
    <vt:lpwstr>True</vt:lpwstr>
  </property>
  <property fmtid="{D5CDD505-2E9C-101B-9397-08002B2CF9AE}" pid="11" name="MSIP_Label_f69d7fc4-da81-42e5-b309-526f71322d86_SiteId">
    <vt:lpwstr>25a99bf0-8e72-472a-ae50-adfbdf0df6f1</vt:lpwstr>
  </property>
  <property fmtid="{D5CDD505-2E9C-101B-9397-08002B2CF9AE}" pid="12" name="MSIP_Label_f69d7fc4-da81-42e5-b309-526f71322d86_Owner">
    <vt:lpwstr>phuileng@TP.EDU.SG</vt:lpwstr>
  </property>
  <property fmtid="{D5CDD505-2E9C-101B-9397-08002B2CF9AE}" pid="13" name="MSIP_Label_f69d7fc4-da81-42e5-b309-526f71322d86_SetDate">
    <vt:lpwstr>2020-03-18T05:52:27.8448994Z</vt:lpwstr>
  </property>
  <property fmtid="{D5CDD505-2E9C-101B-9397-08002B2CF9AE}" pid="14" name="MSIP_Label_f69d7fc4-da81-42e5-b309-526f71322d86_Name">
    <vt:lpwstr>Non-Sensitive</vt:lpwstr>
  </property>
  <property fmtid="{D5CDD505-2E9C-101B-9397-08002B2CF9AE}" pid="15" name="MSIP_Label_f69d7fc4-da81-42e5-b309-526f71322d86_Application">
    <vt:lpwstr>Microsoft Azure Information Protection</vt:lpwstr>
  </property>
  <property fmtid="{D5CDD505-2E9C-101B-9397-08002B2CF9AE}" pid="16" name="MSIP_Label_f69d7fc4-da81-42e5-b309-526f71322d86_ActionId">
    <vt:lpwstr>ac35016e-416f-4437-b613-b9a84bb8217f</vt:lpwstr>
  </property>
  <property fmtid="{D5CDD505-2E9C-101B-9397-08002B2CF9AE}" pid="17" name="MSIP_Label_f69d7fc4-da81-42e5-b309-526f71322d86_Parent">
    <vt:lpwstr>4bcb20ed-001a-45f4-b2e7-234c5fc91178</vt:lpwstr>
  </property>
  <property fmtid="{D5CDD505-2E9C-101B-9397-08002B2CF9AE}" pid="18" name="MSIP_Label_f69d7fc4-da81-42e5-b309-526f71322d86_Extended_MSFT_Method">
    <vt:lpwstr>Automatic</vt:lpwstr>
  </property>
  <property fmtid="{D5CDD505-2E9C-101B-9397-08002B2CF9AE}" pid="19" name="Sensitivity">
    <vt:lpwstr>Official (Closed) Non-Sensitive</vt:lpwstr>
  </property>
</Properties>
</file>